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97" r:id="rId2"/>
    <p:sldId id="261" r:id="rId3"/>
    <p:sldId id="312" r:id="rId4"/>
    <p:sldId id="343" r:id="rId5"/>
    <p:sldId id="344" r:id="rId6"/>
    <p:sldId id="342" r:id="rId7"/>
    <p:sldId id="276" r:id="rId8"/>
    <p:sldId id="313" r:id="rId9"/>
    <p:sldId id="315" r:id="rId10"/>
    <p:sldId id="316" r:id="rId11"/>
    <p:sldId id="317" r:id="rId12"/>
    <p:sldId id="318" r:id="rId13"/>
    <p:sldId id="319" r:id="rId14"/>
    <p:sldId id="320" r:id="rId15"/>
    <p:sldId id="321" r:id="rId16"/>
    <p:sldId id="322" r:id="rId17"/>
    <p:sldId id="323" r:id="rId18"/>
    <p:sldId id="324" r:id="rId19"/>
    <p:sldId id="325" r:id="rId20"/>
    <p:sldId id="326" r:id="rId21"/>
    <p:sldId id="327" r:id="rId22"/>
    <p:sldId id="328" r:id="rId23"/>
    <p:sldId id="329" r:id="rId24"/>
    <p:sldId id="330" r:id="rId25"/>
    <p:sldId id="331" r:id="rId26"/>
    <p:sldId id="332" r:id="rId27"/>
    <p:sldId id="333" r:id="rId28"/>
    <p:sldId id="334" r:id="rId29"/>
    <p:sldId id="335" r:id="rId30"/>
    <p:sldId id="336" r:id="rId31"/>
    <p:sldId id="337" r:id="rId32"/>
    <p:sldId id="338" r:id="rId33"/>
    <p:sldId id="339" r:id="rId34"/>
    <p:sldId id="340" r:id="rId35"/>
    <p:sldId id="341" r:id="rId36"/>
    <p:sldId id="298" r:id="rId37"/>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DE6"/>
    <a:srgbClr val="116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57" autoAdjust="0"/>
    <p:restoredTop sz="94660"/>
  </p:normalViewPr>
  <p:slideViewPr>
    <p:cSldViewPr snapToGrid="0">
      <p:cViewPr varScale="1">
        <p:scale>
          <a:sx n="64" d="100"/>
          <a:sy n="64" d="100"/>
        </p:scale>
        <p:origin x="91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9DB414-F748-435B-9676-944894DEB70D}" type="datetimeFigureOut">
              <a:rPr lang="es-CO" smtClean="0"/>
              <a:t>17/03/2023</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8725B7-4BB2-485F-8D8C-6D64F5AC369A}" type="slidenum">
              <a:rPr lang="es-CO" smtClean="0"/>
              <a:t>‹Nº›</a:t>
            </a:fld>
            <a:endParaRPr lang="es-CO"/>
          </a:p>
        </p:txBody>
      </p:sp>
    </p:spTree>
    <p:extLst>
      <p:ext uri="{BB962C8B-B14F-4D97-AF65-F5344CB8AC3E}">
        <p14:creationId xmlns:p14="http://schemas.microsoft.com/office/powerpoint/2010/main" val="2688570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E6DE7EC2-A898-4301-B47F-C13B7B9D7856}" type="datetimeFigureOut">
              <a:rPr lang="es-CO" smtClean="0"/>
              <a:t>17/03/2023</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C871FA6C-3266-478D-BD73-691033720E48}" type="slidenum">
              <a:rPr lang="es-CO" smtClean="0"/>
              <a:t>‹Nº›</a:t>
            </a:fld>
            <a:endParaRPr lang="es-CO"/>
          </a:p>
        </p:txBody>
      </p:sp>
    </p:spTree>
    <p:extLst>
      <p:ext uri="{BB962C8B-B14F-4D97-AF65-F5344CB8AC3E}">
        <p14:creationId xmlns:p14="http://schemas.microsoft.com/office/powerpoint/2010/main" val="1384536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E6DE7EC2-A898-4301-B47F-C13B7B9D7856}" type="datetimeFigureOut">
              <a:rPr lang="es-CO" smtClean="0"/>
              <a:t>17/03/2023</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C871FA6C-3266-478D-BD73-691033720E48}" type="slidenum">
              <a:rPr lang="es-CO" smtClean="0"/>
              <a:t>‹Nº›</a:t>
            </a:fld>
            <a:endParaRPr lang="es-CO"/>
          </a:p>
        </p:txBody>
      </p:sp>
    </p:spTree>
    <p:extLst>
      <p:ext uri="{BB962C8B-B14F-4D97-AF65-F5344CB8AC3E}">
        <p14:creationId xmlns:p14="http://schemas.microsoft.com/office/powerpoint/2010/main" val="2600222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E6DE7EC2-A898-4301-B47F-C13B7B9D7856}" type="datetimeFigureOut">
              <a:rPr lang="es-CO" smtClean="0"/>
              <a:t>17/03/2023</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C871FA6C-3266-478D-BD73-691033720E48}" type="slidenum">
              <a:rPr lang="es-CO" smtClean="0"/>
              <a:t>‹Nº›</a:t>
            </a:fld>
            <a:endParaRPr lang="es-CO"/>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699389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E6DE7EC2-A898-4301-B47F-C13B7B9D7856}" type="datetimeFigureOut">
              <a:rPr lang="es-CO" smtClean="0"/>
              <a:t>17/03/2023</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C871FA6C-3266-478D-BD73-691033720E48}" type="slidenum">
              <a:rPr lang="es-CO" smtClean="0"/>
              <a:t>‹Nº›</a:t>
            </a:fld>
            <a:endParaRPr lang="es-CO"/>
          </a:p>
        </p:txBody>
      </p:sp>
    </p:spTree>
    <p:extLst>
      <p:ext uri="{BB962C8B-B14F-4D97-AF65-F5344CB8AC3E}">
        <p14:creationId xmlns:p14="http://schemas.microsoft.com/office/powerpoint/2010/main" val="12936788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E6DE7EC2-A898-4301-B47F-C13B7B9D7856}" type="datetimeFigureOut">
              <a:rPr lang="es-CO" smtClean="0"/>
              <a:t>17/03/2023</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C871FA6C-3266-478D-BD73-691033720E48}" type="slidenum">
              <a:rPr lang="es-CO" smtClean="0"/>
              <a:t>‹Nº›</a:t>
            </a:fld>
            <a:endParaRPr lang="es-CO"/>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1990230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E6DE7EC2-A898-4301-B47F-C13B7B9D7856}" type="datetimeFigureOut">
              <a:rPr lang="es-CO" smtClean="0"/>
              <a:t>17/03/2023</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C871FA6C-3266-478D-BD73-691033720E48}" type="slidenum">
              <a:rPr lang="es-CO" smtClean="0"/>
              <a:t>‹Nº›</a:t>
            </a:fld>
            <a:endParaRPr lang="es-CO"/>
          </a:p>
        </p:txBody>
      </p:sp>
    </p:spTree>
    <p:extLst>
      <p:ext uri="{BB962C8B-B14F-4D97-AF65-F5344CB8AC3E}">
        <p14:creationId xmlns:p14="http://schemas.microsoft.com/office/powerpoint/2010/main" val="13036513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6DE7EC2-A898-4301-B47F-C13B7B9D7856}" type="datetimeFigureOut">
              <a:rPr lang="es-CO" smtClean="0"/>
              <a:t>17/03/2023</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C871FA6C-3266-478D-BD73-691033720E48}" type="slidenum">
              <a:rPr lang="es-CO" smtClean="0"/>
              <a:t>‹Nº›</a:t>
            </a:fld>
            <a:endParaRPr lang="es-CO"/>
          </a:p>
        </p:txBody>
      </p:sp>
    </p:spTree>
    <p:extLst>
      <p:ext uri="{BB962C8B-B14F-4D97-AF65-F5344CB8AC3E}">
        <p14:creationId xmlns:p14="http://schemas.microsoft.com/office/powerpoint/2010/main" val="37906228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6DE7EC2-A898-4301-B47F-C13B7B9D7856}" type="datetimeFigureOut">
              <a:rPr lang="es-CO" smtClean="0"/>
              <a:t>17/03/2023</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C871FA6C-3266-478D-BD73-691033720E48}" type="slidenum">
              <a:rPr lang="es-CO" smtClean="0"/>
              <a:t>‹Nº›</a:t>
            </a:fld>
            <a:endParaRPr lang="es-CO"/>
          </a:p>
        </p:txBody>
      </p:sp>
    </p:spTree>
    <p:extLst>
      <p:ext uri="{BB962C8B-B14F-4D97-AF65-F5344CB8AC3E}">
        <p14:creationId xmlns:p14="http://schemas.microsoft.com/office/powerpoint/2010/main" val="224877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6DE7EC2-A898-4301-B47F-C13B7B9D7856}" type="datetimeFigureOut">
              <a:rPr lang="es-CO" smtClean="0"/>
              <a:t>17/03/2023</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C871FA6C-3266-478D-BD73-691033720E48}" type="slidenum">
              <a:rPr lang="es-CO" smtClean="0"/>
              <a:t>‹Nº›</a:t>
            </a:fld>
            <a:endParaRPr lang="es-CO"/>
          </a:p>
        </p:txBody>
      </p:sp>
    </p:spTree>
    <p:extLst>
      <p:ext uri="{BB962C8B-B14F-4D97-AF65-F5344CB8AC3E}">
        <p14:creationId xmlns:p14="http://schemas.microsoft.com/office/powerpoint/2010/main" val="520927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E6DE7EC2-A898-4301-B47F-C13B7B9D7856}" type="datetimeFigureOut">
              <a:rPr lang="es-CO" smtClean="0"/>
              <a:t>17/03/2023</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C871FA6C-3266-478D-BD73-691033720E48}" type="slidenum">
              <a:rPr lang="es-CO" smtClean="0"/>
              <a:t>‹Nº›</a:t>
            </a:fld>
            <a:endParaRPr lang="es-CO"/>
          </a:p>
        </p:txBody>
      </p:sp>
    </p:spTree>
    <p:extLst>
      <p:ext uri="{BB962C8B-B14F-4D97-AF65-F5344CB8AC3E}">
        <p14:creationId xmlns:p14="http://schemas.microsoft.com/office/powerpoint/2010/main" val="2939255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E6DE7EC2-A898-4301-B47F-C13B7B9D7856}" type="datetimeFigureOut">
              <a:rPr lang="es-CO" smtClean="0"/>
              <a:t>17/03/2023</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C871FA6C-3266-478D-BD73-691033720E48}" type="slidenum">
              <a:rPr lang="es-CO" smtClean="0"/>
              <a:t>‹Nº›</a:t>
            </a:fld>
            <a:endParaRPr lang="es-CO"/>
          </a:p>
        </p:txBody>
      </p:sp>
    </p:spTree>
    <p:extLst>
      <p:ext uri="{BB962C8B-B14F-4D97-AF65-F5344CB8AC3E}">
        <p14:creationId xmlns:p14="http://schemas.microsoft.com/office/powerpoint/2010/main" val="683675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E6DE7EC2-A898-4301-B47F-C13B7B9D7856}" type="datetimeFigureOut">
              <a:rPr lang="es-CO" smtClean="0"/>
              <a:t>17/03/2023</a:t>
            </a:fld>
            <a:endParaRPr lang="es-CO"/>
          </a:p>
        </p:txBody>
      </p:sp>
      <p:sp>
        <p:nvSpPr>
          <p:cNvPr id="8" name="Footer Placeholder 7"/>
          <p:cNvSpPr>
            <a:spLocks noGrp="1"/>
          </p:cNvSpPr>
          <p:nvPr>
            <p:ph type="ftr" sz="quarter" idx="11"/>
          </p:nvPr>
        </p:nvSpPr>
        <p:spPr/>
        <p:txBody>
          <a:bodyPr/>
          <a:lstStyle/>
          <a:p>
            <a:endParaRPr lang="es-CO"/>
          </a:p>
        </p:txBody>
      </p:sp>
      <p:sp>
        <p:nvSpPr>
          <p:cNvPr id="9" name="Slide Number Placeholder 8"/>
          <p:cNvSpPr>
            <a:spLocks noGrp="1"/>
          </p:cNvSpPr>
          <p:nvPr>
            <p:ph type="sldNum" sz="quarter" idx="12"/>
          </p:nvPr>
        </p:nvSpPr>
        <p:spPr/>
        <p:txBody>
          <a:bodyPr/>
          <a:lstStyle/>
          <a:p>
            <a:fld id="{C871FA6C-3266-478D-BD73-691033720E48}" type="slidenum">
              <a:rPr lang="es-CO" smtClean="0"/>
              <a:t>‹Nº›</a:t>
            </a:fld>
            <a:endParaRPr lang="es-CO"/>
          </a:p>
        </p:txBody>
      </p:sp>
    </p:spTree>
    <p:extLst>
      <p:ext uri="{BB962C8B-B14F-4D97-AF65-F5344CB8AC3E}">
        <p14:creationId xmlns:p14="http://schemas.microsoft.com/office/powerpoint/2010/main" val="1289610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E6DE7EC2-A898-4301-B47F-C13B7B9D7856}" type="datetimeFigureOut">
              <a:rPr lang="es-CO" smtClean="0"/>
              <a:t>17/03/2023</a:t>
            </a:fld>
            <a:endParaRPr lang="es-CO"/>
          </a:p>
        </p:txBody>
      </p:sp>
      <p:sp>
        <p:nvSpPr>
          <p:cNvPr id="4" name="Footer Placeholder 3"/>
          <p:cNvSpPr>
            <a:spLocks noGrp="1"/>
          </p:cNvSpPr>
          <p:nvPr>
            <p:ph type="ftr" sz="quarter" idx="11"/>
          </p:nvPr>
        </p:nvSpPr>
        <p:spPr/>
        <p:txBody>
          <a:bodyPr/>
          <a:lstStyle/>
          <a:p>
            <a:endParaRPr lang="es-CO"/>
          </a:p>
        </p:txBody>
      </p:sp>
      <p:sp>
        <p:nvSpPr>
          <p:cNvPr id="5" name="Slide Number Placeholder 4"/>
          <p:cNvSpPr>
            <a:spLocks noGrp="1"/>
          </p:cNvSpPr>
          <p:nvPr>
            <p:ph type="sldNum" sz="quarter" idx="12"/>
          </p:nvPr>
        </p:nvSpPr>
        <p:spPr/>
        <p:txBody>
          <a:bodyPr/>
          <a:lstStyle/>
          <a:p>
            <a:fld id="{C871FA6C-3266-478D-BD73-691033720E48}" type="slidenum">
              <a:rPr lang="es-CO" smtClean="0"/>
              <a:t>‹Nº›</a:t>
            </a:fld>
            <a:endParaRPr lang="es-CO"/>
          </a:p>
        </p:txBody>
      </p:sp>
    </p:spTree>
    <p:extLst>
      <p:ext uri="{BB962C8B-B14F-4D97-AF65-F5344CB8AC3E}">
        <p14:creationId xmlns:p14="http://schemas.microsoft.com/office/powerpoint/2010/main" val="2165897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DE7EC2-A898-4301-B47F-C13B7B9D7856}" type="datetimeFigureOut">
              <a:rPr lang="es-CO" smtClean="0"/>
              <a:t>17/03/2023</a:t>
            </a:fld>
            <a:endParaRPr lang="es-CO"/>
          </a:p>
        </p:txBody>
      </p:sp>
      <p:sp>
        <p:nvSpPr>
          <p:cNvPr id="3" name="Footer Placeholder 2"/>
          <p:cNvSpPr>
            <a:spLocks noGrp="1"/>
          </p:cNvSpPr>
          <p:nvPr>
            <p:ph type="ftr" sz="quarter" idx="11"/>
          </p:nvPr>
        </p:nvSpPr>
        <p:spPr/>
        <p:txBody>
          <a:bodyPr/>
          <a:lstStyle/>
          <a:p>
            <a:endParaRPr lang="es-CO"/>
          </a:p>
        </p:txBody>
      </p:sp>
      <p:sp>
        <p:nvSpPr>
          <p:cNvPr id="4" name="Slide Number Placeholder 3"/>
          <p:cNvSpPr>
            <a:spLocks noGrp="1"/>
          </p:cNvSpPr>
          <p:nvPr>
            <p:ph type="sldNum" sz="quarter" idx="12"/>
          </p:nvPr>
        </p:nvSpPr>
        <p:spPr/>
        <p:txBody>
          <a:bodyPr/>
          <a:lstStyle/>
          <a:p>
            <a:fld id="{C871FA6C-3266-478D-BD73-691033720E48}" type="slidenum">
              <a:rPr lang="es-CO" smtClean="0"/>
              <a:t>‹Nº›</a:t>
            </a:fld>
            <a:endParaRPr lang="es-CO"/>
          </a:p>
        </p:txBody>
      </p:sp>
    </p:spTree>
    <p:extLst>
      <p:ext uri="{BB962C8B-B14F-4D97-AF65-F5344CB8AC3E}">
        <p14:creationId xmlns:p14="http://schemas.microsoft.com/office/powerpoint/2010/main" val="1269450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E6DE7EC2-A898-4301-B47F-C13B7B9D7856}" type="datetimeFigureOut">
              <a:rPr lang="es-CO" smtClean="0"/>
              <a:t>17/03/2023</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C871FA6C-3266-478D-BD73-691033720E48}" type="slidenum">
              <a:rPr lang="es-CO" smtClean="0"/>
              <a:t>‹Nº›</a:t>
            </a:fld>
            <a:endParaRPr lang="es-CO"/>
          </a:p>
        </p:txBody>
      </p:sp>
    </p:spTree>
    <p:extLst>
      <p:ext uri="{BB962C8B-B14F-4D97-AF65-F5344CB8AC3E}">
        <p14:creationId xmlns:p14="http://schemas.microsoft.com/office/powerpoint/2010/main" val="2299797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E6DE7EC2-A898-4301-B47F-C13B7B9D7856}" type="datetimeFigureOut">
              <a:rPr lang="es-CO" smtClean="0"/>
              <a:t>17/03/2023</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C871FA6C-3266-478D-BD73-691033720E48}" type="slidenum">
              <a:rPr lang="es-CO" smtClean="0"/>
              <a:t>‹Nº›</a:t>
            </a:fld>
            <a:endParaRPr lang="es-CO"/>
          </a:p>
        </p:txBody>
      </p:sp>
    </p:spTree>
    <p:extLst>
      <p:ext uri="{BB962C8B-B14F-4D97-AF65-F5344CB8AC3E}">
        <p14:creationId xmlns:p14="http://schemas.microsoft.com/office/powerpoint/2010/main" val="2904784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6DE7EC2-A898-4301-B47F-C13B7B9D7856}" type="datetimeFigureOut">
              <a:rPr lang="es-CO" smtClean="0"/>
              <a:t>17/03/2023</a:t>
            </a:fld>
            <a:endParaRPr lang="es-CO"/>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CO"/>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871FA6C-3266-478D-BD73-691033720E48}" type="slidenum">
              <a:rPr lang="es-CO" smtClean="0"/>
              <a:t>‹Nº›</a:t>
            </a:fld>
            <a:endParaRPr lang="es-CO"/>
          </a:p>
        </p:txBody>
      </p:sp>
    </p:spTree>
    <p:extLst>
      <p:ext uri="{BB962C8B-B14F-4D97-AF65-F5344CB8AC3E}">
        <p14:creationId xmlns:p14="http://schemas.microsoft.com/office/powerpoint/2010/main" val="11198247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emf"/><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38952" y="0"/>
            <a:ext cx="11914095" cy="1200329"/>
          </a:xfrm>
          <a:prstGeom prst="rect">
            <a:avLst/>
          </a:prstGeom>
          <a:solidFill>
            <a:schemeClr val="accent1"/>
          </a:solidFill>
          <a:ln w="63500">
            <a:solidFill>
              <a:schemeClr val="bg1"/>
            </a:solidFill>
          </a:ln>
        </p:spPr>
        <p:txBody>
          <a:bodyPr wrap="square" rtlCol="0">
            <a:spAutoFit/>
          </a:bodyPr>
          <a:lstStyle/>
          <a:p>
            <a:pPr algn="ctr"/>
            <a:r>
              <a:rPr lang="es-CO" sz="2400" b="1" dirty="0">
                <a:effectLst>
                  <a:outerShdw blurRad="38100" dist="38100" dir="2700000" algn="tl">
                    <a:srgbClr val="000000">
                      <a:alpha val="43137"/>
                    </a:srgbClr>
                  </a:outerShdw>
                </a:effectLst>
              </a:rPr>
              <a:t>SISTEMA UNIVERSITARIO ESTATAL DEL CARIBE COLOMBIANO, SUE-CARIBE</a:t>
            </a:r>
          </a:p>
          <a:p>
            <a:pPr algn="ctr"/>
            <a:r>
              <a:rPr lang="es-CO" sz="2400" b="1" dirty="0">
                <a:effectLst>
                  <a:outerShdw blurRad="38100" dist="38100" dir="2700000" algn="tl">
                    <a:srgbClr val="000000">
                      <a:alpha val="43137"/>
                    </a:srgbClr>
                  </a:outerShdw>
                </a:effectLst>
              </a:rPr>
              <a:t>MAESTRÍA EN CIENCIAS FÍSICAS</a:t>
            </a:r>
          </a:p>
          <a:p>
            <a:pPr algn="ctr"/>
            <a:r>
              <a:rPr lang="es-CO" sz="2400" b="1" dirty="0">
                <a:effectLst>
                  <a:outerShdw blurRad="38100" dist="38100" dir="2700000" algn="tl">
                    <a:srgbClr val="000000">
                      <a:alpha val="43137"/>
                    </a:srgbClr>
                  </a:outerShdw>
                </a:effectLst>
              </a:rPr>
              <a:t>COMISIÓN DE AUTOEVALUACIÓN</a:t>
            </a:r>
          </a:p>
        </p:txBody>
      </p:sp>
      <p:sp>
        <p:nvSpPr>
          <p:cNvPr id="6" name="CuadroTexto 5"/>
          <p:cNvSpPr txBox="1"/>
          <p:nvPr/>
        </p:nvSpPr>
        <p:spPr>
          <a:xfrm>
            <a:off x="0" y="5930153"/>
            <a:ext cx="12035118" cy="461665"/>
          </a:xfrm>
          <a:prstGeom prst="rect">
            <a:avLst/>
          </a:prstGeom>
          <a:solidFill>
            <a:schemeClr val="accent1"/>
          </a:solidFill>
          <a:ln w="63500">
            <a:solidFill>
              <a:schemeClr val="bg1"/>
            </a:solidFill>
          </a:ln>
        </p:spPr>
        <p:txBody>
          <a:bodyPr wrap="square" rtlCol="0">
            <a:spAutoFit/>
          </a:bodyPr>
          <a:lstStyle/>
          <a:p>
            <a:pPr algn="ctr"/>
            <a:r>
              <a:rPr lang="es-CO" sz="2400" b="1" dirty="0">
                <a:effectLst>
                  <a:outerShdw blurRad="38100" dist="38100" dir="2700000" algn="tl">
                    <a:srgbClr val="000000">
                      <a:alpha val="43137"/>
                    </a:srgbClr>
                  </a:outerShdw>
                </a:effectLst>
              </a:rPr>
              <a:t>PEP MAESTRÍA EN CIENCIAS FÍSICAS, 2022</a:t>
            </a: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460" y="1955039"/>
            <a:ext cx="2974545" cy="3589735"/>
          </a:xfrm>
          <a:prstGeom prst="rect">
            <a:avLst/>
          </a:prstGeom>
        </p:spPr>
      </p:pic>
      <p:pic>
        <p:nvPicPr>
          <p:cNvPr id="7" name="Imagen 6">
            <a:extLst>
              <a:ext uri="{FF2B5EF4-FFF2-40B4-BE49-F238E27FC236}">
                <a16:creationId xmlns:a16="http://schemas.microsoft.com/office/drawing/2014/main" id="{6C261AD7-3045-49F0-BBFF-6F775D060F7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454547" y="2292297"/>
            <a:ext cx="3969404" cy="2476405"/>
          </a:xfrm>
          <a:prstGeom prst="rect">
            <a:avLst/>
          </a:prstGeom>
          <a:noFill/>
          <a:ln>
            <a:noFill/>
          </a:ln>
        </p:spPr>
      </p:pic>
    </p:spTree>
    <p:extLst>
      <p:ext uri="{BB962C8B-B14F-4D97-AF65-F5344CB8AC3E}">
        <p14:creationId xmlns:p14="http://schemas.microsoft.com/office/powerpoint/2010/main" val="4169637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0" y="-112203"/>
            <a:ext cx="12192000" cy="948164"/>
          </a:xfrm>
          <a:prstGeom prst="rect">
            <a:avLst/>
          </a:prstGeom>
        </p:spPr>
        <p:txBody>
          <a:bodyPr>
            <a:noAutofit/>
          </a:bodyPr>
          <a:lstStyle>
            <a:lvl1pPr algn="l" defTabSz="457200" rtl="0" eaLnBrk="1" latinLnBrk="0" hangingPunct="1">
              <a:spcBef>
                <a:spcPct val="0"/>
              </a:spcBef>
              <a:buNone/>
              <a:defRPr sz="2400" b="1" i="1" kern="1200">
                <a:solidFill>
                  <a:srgbClr val="000090"/>
                </a:solidFill>
                <a:effectLst>
                  <a:outerShdw blurRad="50800" dist="38100" dir="8100000" algn="tr" rotWithShape="0">
                    <a:prstClr val="black">
                      <a:alpha val="40000"/>
                    </a:prstClr>
                  </a:outerShdw>
                </a:effectLst>
                <a:latin typeface="Candara"/>
                <a:ea typeface="+mj-ea"/>
                <a:cs typeface="Candar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s-CO" sz="4800" i="0" dirty="0">
                <a:solidFill>
                  <a:schemeClr val="tx1"/>
                </a:solidFill>
                <a:effectLst>
                  <a:outerShdw blurRad="38100" dist="38100" dir="2700000" algn="tl">
                    <a:srgbClr val="000000">
                      <a:alpha val="43137"/>
                    </a:srgbClr>
                  </a:outerShdw>
                </a:effectLst>
                <a:latin typeface="+mj-lt"/>
                <a:cs typeface="+mj-cs"/>
              </a:rPr>
              <a:t>Características Distintivas del Programa</a:t>
            </a:r>
          </a:p>
        </p:txBody>
      </p:sp>
      <p:pic>
        <p:nvPicPr>
          <p:cNvPr id="12" name="Imagen 11">
            <a:extLst>
              <a:ext uri="{FF2B5EF4-FFF2-40B4-BE49-F238E27FC236}">
                <a16:creationId xmlns:a16="http://schemas.microsoft.com/office/drawing/2014/main" id="{2D8FC44F-86AD-4CC8-A36F-27379AFC5CF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43854" y="4921558"/>
            <a:ext cx="3028946" cy="1936442"/>
          </a:xfrm>
          <a:prstGeom prst="rect">
            <a:avLst/>
          </a:prstGeom>
          <a:noFill/>
          <a:ln>
            <a:noFill/>
          </a:ln>
        </p:spPr>
      </p:pic>
      <p:sp>
        <p:nvSpPr>
          <p:cNvPr id="3" name="CuadroTexto 2">
            <a:extLst>
              <a:ext uri="{FF2B5EF4-FFF2-40B4-BE49-F238E27FC236}">
                <a16:creationId xmlns:a16="http://schemas.microsoft.com/office/drawing/2014/main" id="{67FDEC0A-D929-CB0C-280C-49D4E3514623}"/>
              </a:ext>
            </a:extLst>
          </p:cNvPr>
          <p:cNvSpPr txBox="1"/>
          <p:nvPr/>
        </p:nvSpPr>
        <p:spPr>
          <a:xfrm>
            <a:off x="238824" y="835961"/>
            <a:ext cx="6769795" cy="5693866"/>
          </a:xfrm>
          <a:prstGeom prst="rect">
            <a:avLst/>
          </a:prstGeom>
          <a:solidFill>
            <a:schemeClr val="accent1"/>
          </a:solidFill>
        </p:spPr>
        <p:txBody>
          <a:bodyPr wrap="square">
            <a:spAutoFit/>
          </a:bodyPr>
          <a:lstStyle/>
          <a:p>
            <a:pPr marL="457200" indent="-457200" algn="just">
              <a:buFont typeface="Arial" panose="020B0604020202020204" pitchFamily="34" charset="0"/>
              <a:buChar char="•"/>
            </a:pPr>
            <a:r>
              <a:rPr lang="es-MX" sz="2800" dirty="0"/>
              <a:t>Es un Programa que opera en red, ya que se encuentra enmarcado dentro del Sistema de Universidades Estatales del Caribe Colombiano, SUE Caribe; en el cual se ve favorecida la movilidad tanto de estudiantes como de profesores, la flexibilidad curricular, la integración de las universidades y de los grupos de investigación para sumar esfuerzos en el logro de objetivos comunes como presentación y ejecución de proyectos interinstitucionales. </a:t>
            </a:r>
            <a:endParaRPr lang="es-CO" sz="2800" dirty="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2484" y="835961"/>
            <a:ext cx="4880980" cy="3660735"/>
          </a:xfrm>
          <a:prstGeom prst="rect">
            <a:avLst/>
          </a:prstGeom>
        </p:spPr>
      </p:pic>
      <p:sp>
        <p:nvSpPr>
          <p:cNvPr id="7" name="CuadroTexto 6"/>
          <p:cNvSpPr txBox="1"/>
          <p:nvPr/>
        </p:nvSpPr>
        <p:spPr>
          <a:xfrm>
            <a:off x="7142484" y="4570213"/>
            <a:ext cx="4880980" cy="369332"/>
          </a:xfrm>
          <a:prstGeom prst="rect">
            <a:avLst/>
          </a:prstGeom>
          <a:solidFill>
            <a:schemeClr val="accent4"/>
          </a:solidFill>
        </p:spPr>
        <p:txBody>
          <a:bodyPr wrap="square" rtlCol="0">
            <a:spAutoFit/>
          </a:bodyPr>
          <a:lstStyle/>
          <a:p>
            <a:pPr algn="ctr"/>
            <a:r>
              <a:rPr lang="es-MX" dirty="0"/>
              <a:t>Reunión Comité Académico del SUE Caribe</a:t>
            </a:r>
            <a:endParaRPr lang="es-CO" dirty="0"/>
          </a:p>
        </p:txBody>
      </p:sp>
    </p:spTree>
    <p:extLst>
      <p:ext uri="{BB962C8B-B14F-4D97-AF65-F5344CB8AC3E}">
        <p14:creationId xmlns:p14="http://schemas.microsoft.com/office/powerpoint/2010/main" val="53823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0" y="-112203"/>
            <a:ext cx="12192000" cy="948164"/>
          </a:xfrm>
          <a:prstGeom prst="rect">
            <a:avLst/>
          </a:prstGeom>
        </p:spPr>
        <p:txBody>
          <a:bodyPr>
            <a:noAutofit/>
          </a:bodyPr>
          <a:lstStyle>
            <a:lvl1pPr algn="l" defTabSz="457200" rtl="0" eaLnBrk="1" latinLnBrk="0" hangingPunct="1">
              <a:spcBef>
                <a:spcPct val="0"/>
              </a:spcBef>
              <a:buNone/>
              <a:defRPr sz="2400" b="1" i="1" kern="1200">
                <a:solidFill>
                  <a:srgbClr val="000090"/>
                </a:solidFill>
                <a:effectLst>
                  <a:outerShdw blurRad="50800" dist="38100" dir="8100000" algn="tr" rotWithShape="0">
                    <a:prstClr val="black">
                      <a:alpha val="40000"/>
                    </a:prstClr>
                  </a:outerShdw>
                </a:effectLst>
                <a:latin typeface="Candara"/>
                <a:ea typeface="+mj-ea"/>
                <a:cs typeface="Candar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s-CO" sz="4800" i="0" dirty="0">
                <a:solidFill>
                  <a:schemeClr val="tx1"/>
                </a:solidFill>
                <a:effectLst>
                  <a:outerShdw blurRad="38100" dist="38100" dir="2700000" algn="tl">
                    <a:srgbClr val="000000">
                      <a:alpha val="43137"/>
                    </a:srgbClr>
                  </a:outerShdw>
                </a:effectLst>
                <a:latin typeface="+mj-lt"/>
                <a:cs typeface="+mj-cs"/>
              </a:rPr>
              <a:t>Características Distintivas del Programa</a:t>
            </a:r>
          </a:p>
        </p:txBody>
      </p:sp>
      <p:pic>
        <p:nvPicPr>
          <p:cNvPr id="12" name="Imagen 11">
            <a:extLst>
              <a:ext uri="{FF2B5EF4-FFF2-40B4-BE49-F238E27FC236}">
                <a16:creationId xmlns:a16="http://schemas.microsoft.com/office/drawing/2014/main" id="{2D8FC44F-86AD-4CC8-A36F-27379AFC5CF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7791" y="4939545"/>
            <a:ext cx="2840613" cy="1766220"/>
          </a:xfrm>
          <a:prstGeom prst="rect">
            <a:avLst/>
          </a:prstGeom>
          <a:noFill/>
          <a:ln>
            <a:noFill/>
          </a:ln>
        </p:spPr>
      </p:pic>
      <p:sp>
        <p:nvSpPr>
          <p:cNvPr id="3" name="CuadroTexto 2">
            <a:extLst>
              <a:ext uri="{FF2B5EF4-FFF2-40B4-BE49-F238E27FC236}">
                <a16:creationId xmlns:a16="http://schemas.microsoft.com/office/drawing/2014/main" id="{67FDEC0A-D929-CB0C-280C-49D4E3514623}"/>
              </a:ext>
            </a:extLst>
          </p:cNvPr>
          <p:cNvSpPr txBox="1"/>
          <p:nvPr/>
        </p:nvSpPr>
        <p:spPr>
          <a:xfrm>
            <a:off x="238824" y="835961"/>
            <a:ext cx="6769795" cy="4832092"/>
          </a:xfrm>
          <a:prstGeom prst="rect">
            <a:avLst/>
          </a:prstGeom>
          <a:solidFill>
            <a:schemeClr val="accent1"/>
          </a:solidFill>
        </p:spPr>
        <p:txBody>
          <a:bodyPr wrap="square">
            <a:spAutoFit/>
          </a:bodyPr>
          <a:lstStyle/>
          <a:p>
            <a:pPr marL="457200" indent="-457200" algn="just">
              <a:buFont typeface="Arial" panose="020B0604020202020204" pitchFamily="34" charset="0"/>
              <a:buChar char="•"/>
            </a:pPr>
            <a:r>
              <a:rPr lang="es-MX" sz="2800" dirty="0"/>
              <a:t>El Programa está fundamentado sobre los principios de Corresponsabilidad y Complementariedad de la Red, las Universidades con recurso limitado, tales como profesores, equipos, entre otros pueden hacer uso del recurso de la Universidad que cuente con ellos a fin de garantizar el éxito de las investigaciones conducentes al trabajo de grado, sin que se generen gastos para el Programa. </a:t>
            </a:r>
            <a:endParaRPr lang="es-CO" sz="2800" dirty="0"/>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7443" y="835961"/>
            <a:ext cx="4776020" cy="3582016"/>
          </a:xfrm>
          <a:prstGeom prst="rect">
            <a:avLst/>
          </a:prstGeom>
        </p:spPr>
      </p:pic>
      <p:sp>
        <p:nvSpPr>
          <p:cNvPr id="8" name="CuadroTexto 7"/>
          <p:cNvSpPr txBox="1"/>
          <p:nvPr/>
        </p:nvSpPr>
        <p:spPr>
          <a:xfrm>
            <a:off x="7008620" y="4570213"/>
            <a:ext cx="5014844" cy="338554"/>
          </a:xfrm>
          <a:prstGeom prst="rect">
            <a:avLst/>
          </a:prstGeom>
          <a:solidFill>
            <a:schemeClr val="accent4"/>
          </a:solidFill>
        </p:spPr>
        <p:txBody>
          <a:bodyPr wrap="square" rtlCol="0">
            <a:spAutoFit/>
          </a:bodyPr>
          <a:lstStyle/>
          <a:p>
            <a:pPr algn="ctr"/>
            <a:r>
              <a:rPr lang="es-MX" sz="1600" b="1" dirty="0">
                <a:effectLst>
                  <a:outerShdw blurRad="38100" dist="38100" dir="2700000" algn="tl">
                    <a:srgbClr val="000000">
                      <a:alpha val="43137"/>
                    </a:srgbClr>
                  </a:outerShdw>
                </a:effectLst>
              </a:rPr>
              <a:t>Visita de Pares Universidad Popular del Cesar</a:t>
            </a:r>
            <a:endParaRPr lang="es-CO" sz="1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84945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0" y="-112203"/>
            <a:ext cx="12192000" cy="948164"/>
          </a:xfrm>
          <a:prstGeom prst="rect">
            <a:avLst/>
          </a:prstGeom>
        </p:spPr>
        <p:txBody>
          <a:bodyPr>
            <a:noAutofit/>
          </a:bodyPr>
          <a:lstStyle>
            <a:lvl1pPr algn="l" defTabSz="457200" rtl="0" eaLnBrk="1" latinLnBrk="0" hangingPunct="1">
              <a:spcBef>
                <a:spcPct val="0"/>
              </a:spcBef>
              <a:buNone/>
              <a:defRPr sz="2400" b="1" i="1" kern="1200">
                <a:solidFill>
                  <a:srgbClr val="000090"/>
                </a:solidFill>
                <a:effectLst>
                  <a:outerShdw blurRad="50800" dist="38100" dir="8100000" algn="tr" rotWithShape="0">
                    <a:prstClr val="black">
                      <a:alpha val="40000"/>
                    </a:prstClr>
                  </a:outerShdw>
                </a:effectLst>
                <a:latin typeface="Candara"/>
                <a:ea typeface="+mj-ea"/>
                <a:cs typeface="Candar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s-CO" sz="4800" i="0" dirty="0">
                <a:solidFill>
                  <a:schemeClr val="tx1"/>
                </a:solidFill>
                <a:effectLst>
                  <a:outerShdw blurRad="38100" dist="38100" dir="2700000" algn="tl">
                    <a:srgbClr val="000000">
                      <a:alpha val="43137"/>
                    </a:srgbClr>
                  </a:outerShdw>
                </a:effectLst>
                <a:latin typeface="+mj-lt"/>
                <a:cs typeface="+mj-cs"/>
              </a:rPr>
              <a:t>Características Distintivas del Programa</a:t>
            </a:r>
          </a:p>
        </p:txBody>
      </p:sp>
      <p:pic>
        <p:nvPicPr>
          <p:cNvPr id="12" name="Imagen 11">
            <a:extLst>
              <a:ext uri="{FF2B5EF4-FFF2-40B4-BE49-F238E27FC236}">
                <a16:creationId xmlns:a16="http://schemas.microsoft.com/office/drawing/2014/main" id="{2D8FC44F-86AD-4CC8-A36F-27379AFC5CF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63840" y="4563028"/>
            <a:ext cx="2893807" cy="1918455"/>
          </a:xfrm>
          <a:prstGeom prst="rect">
            <a:avLst/>
          </a:prstGeom>
          <a:noFill/>
          <a:ln>
            <a:noFill/>
          </a:ln>
        </p:spPr>
      </p:pic>
      <p:sp>
        <p:nvSpPr>
          <p:cNvPr id="3" name="CuadroTexto 2">
            <a:extLst>
              <a:ext uri="{FF2B5EF4-FFF2-40B4-BE49-F238E27FC236}">
                <a16:creationId xmlns:a16="http://schemas.microsoft.com/office/drawing/2014/main" id="{67FDEC0A-D929-CB0C-280C-49D4E3514623}"/>
              </a:ext>
            </a:extLst>
          </p:cNvPr>
          <p:cNvSpPr txBox="1"/>
          <p:nvPr/>
        </p:nvSpPr>
        <p:spPr>
          <a:xfrm>
            <a:off x="238824" y="835961"/>
            <a:ext cx="6769795" cy="4832092"/>
          </a:xfrm>
          <a:prstGeom prst="rect">
            <a:avLst/>
          </a:prstGeom>
          <a:solidFill>
            <a:schemeClr val="accent1"/>
          </a:solidFill>
        </p:spPr>
        <p:txBody>
          <a:bodyPr wrap="square">
            <a:spAutoFit/>
          </a:bodyPr>
          <a:lstStyle/>
          <a:p>
            <a:pPr marL="457200" indent="-457200" algn="just">
              <a:buFont typeface="Arial" panose="020B0604020202020204" pitchFamily="34" charset="0"/>
              <a:buChar char="•"/>
            </a:pPr>
            <a:r>
              <a:rPr lang="es-MX" sz="2800" dirty="0"/>
              <a:t>Las líneas de investigación que se ofertan desde los investigadores y grupos que soportan el programa en Red de las Universidades del SUE Caribe, le otorgan diversidad de opciones para la elección del problema investigativo, visibilidad nacional e internacional al Programa, y posibilidad de trabajo interdisciplinario en redes de conocimiento. </a:t>
            </a:r>
            <a:endParaRPr lang="es-CO" sz="2800" dirty="0"/>
          </a:p>
        </p:txBody>
      </p:sp>
      <p:pic>
        <p:nvPicPr>
          <p:cNvPr id="6" name="Imagen 5"/>
          <p:cNvPicPr>
            <a:picLocks noChangeAspect="1"/>
          </p:cNvPicPr>
          <p:nvPr/>
        </p:nvPicPr>
        <p:blipFill>
          <a:blip r:embed="rId3"/>
          <a:stretch>
            <a:fillRect/>
          </a:stretch>
        </p:blipFill>
        <p:spPr>
          <a:xfrm>
            <a:off x="7023433" y="989397"/>
            <a:ext cx="4895794" cy="2751176"/>
          </a:xfrm>
          <a:prstGeom prst="rect">
            <a:avLst/>
          </a:prstGeom>
        </p:spPr>
      </p:pic>
      <p:sp>
        <p:nvSpPr>
          <p:cNvPr id="10" name="CuadroTexto 9"/>
          <p:cNvSpPr txBox="1"/>
          <p:nvPr/>
        </p:nvSpPr>
        <p:spPr>
          <a:xfrm>
            <a:off x="7023433" y="3894009"/>
            <a:ext cx="4880980" cy="338554"/>
          </a:xfrm>
          <a:prstGeom prst="rect">
            <a:avLst/>
          </a:prstGeom>
          <a:solidFill>
            <a:schemeClr val="accent4"/>
          </a:solidFill>
        </p:spPr>
        <p:txBody>
          <a:bodyPr wrap="square" rtlCol="0">
            <a:spAutoFit/>
          </a:bodyPr>
          <a:lstStyle/>
          <a:p>
            <a:pPr algn="ctr"/>
            <a:r>
              <a:rPr lang="es-MX" sz="1600" b="1" dirty="0">
                <a:effectLst>
                  <a:outerShdw blurRad="38100" dist="38100" dir="2700000" algn="tl">
                    <a:srgbClr val="000000">
                      <a:alpha val="43137"/>
                    </a:srgbClr>
                  </a:outerShdw>
                </a:effectLst>
              </a:rPr>
              <a:t>Salón de Clases Universidad de Cartagena</a:t>
            </a:r>
            <a:endParaRPr lang="es-CO" sz="1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72427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0" y="-112203"/>
            <a:ext cx="12192000" cy="948164"/>
          </a:xfrm>
          <a:prstGeom prst="rect">
            <a:avLst/>
          </a:prstGeom>
        </p:spPr>
        <p:txBody>
          <a:bodyPr>
            <a:noAutofit/>
          </a:bodyPr>
          <a:lstStyle>
            <a:lvl1pPr algn="l" defTabSz="457200" rtl="0" eaLnBrk="1" latinLnBrk="0" hangingPunct="1">
              <a:spcBef>
                <a:spcPct val="0"/>
              </a:spcBef>
              <a:buNone/>
              <a:defRPr sz="2400" b="1" i="1" kern="1200">
                <a:solidFill>
                  <a:srgbClr val="000090"/>
                </a:solidFill>
                <a:effectLst>
                  <a:outerShdw blurRad="50800" dist="38100" dir="8100000" algn="tr" rotWithShape="0">
                    <a:prstClr val="black">
                      <a:alpha val="40000"/>
                    </a:prstClr>
                  </a:outerShdw>
                </a:effectLst>
                <a:latin typeface="Candara"/>
                <a:ea typeface="+mj-ea"/>
                <a:cs typeface="Candar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s-CO" sz="4800" i="0" dirty="0">
                <a:solidFill>
                  <a:schemeClr val="tx1"/>
                </a:solidFill>
                <a:effectLst>
                  <a:outerShdw blurRad="38100" dist="38100" dir="2700000" algn="tl">
                    <a:srgbClr val="000000">
                      <a:alpha val="43137"/>
                    </a:srgbClr>
                  </a:outerShdw>
                </a:effectLst>
                <a:latin typeface="+mj-lt"/>
                <a:cs typeface="+mj-cs"/>
              </a:rPr>
              <a:t>Características Distintivas del Programa</a:t>
            </a:r>
          </a:p>
        </p:txBody>
      </p:sp>
      <p:pic>
        <p:nvPicPr>
          <p:cNvPr id="12" name="Imagen 11">
            <a:extLst>
              <a:ext uri="{FF2B5EF4-FFF2-40B4-BE49-F238E27FC236}">
                <a16:creationId xmlns:a16="http://schemas.microsoft.com/office/drawing/2014/main" id="{2D8FC44F-86AD-4CC8-A36F-27379AFC5CF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08618" y="5486400"/>
            <a:ext cx="2129844" cy="1371600"/>
          </a:xfrm>
          <a:prstGeom prst="rect">
            <a:avLst/>
          </a:prstGeom>
          <a:noFill/>
          <a:ln>
            <a:noFill/>
          </a:ln>
        </p:spPr>
      </p:pic>
      <p:sp>
        <p:nvSpPr>
          <p:cNvPr id="5" name="CuadroTexto 4"/>
          <p:cNvSpPr txBox="1"/>
          <p:nvPr/>
        </p:nvSpPr>
        <p:spPr>
          <a:xfrm>
            <a:off x="7283106" y="4972769"/>
            <a:ext cx="4667957" cy="646331"/>
          </a:xfrm>
          <a:prstGeom prst="rect">
            <a:avLst/>
          </a:prstGeom>
          <a:solidFill>
            <a:schemeClr val="accent4"/>
          </a:solidFill>
        </p:spPr>
        <p:txBody>
          <a:bodyPr wrap="square" rtlCol="0">
            <a:spAutoFit/>
          </a:bodyPr>
          <a:lstStyle/>
          <a:p>
            <a:pPr algn="ctr"/>
            <a:r>
              <a:rPr lang="es-CO" b="1" dirty="0">
                <a:effectLst>
                  <a:outerShdw blurRad="38100" dist="38100" dir="2700000" algn="tl">
                    <a:srgbClr val="000000">
                      <a:alpha val="43137"/>
                    </a:srgbClr>
                  </a:outerShdw>
                </a:effectLst>
              </a:rPr>
              <a:t>LABORATORIO DE ÓPTICA E INFORÁTICA</a:t>
            </a:r>
          </a:p>
          <a:p>
            <a:pPr algn="ctr"/>
            <a:r>
              <a:rPr lang="es-CO" b="1" dirty="0">
                <a:effectLst>
                  <a:outerShdw blurRad="38100" dist="38100" dir="2700000" algn="tl">
                    <a:srgbClr val="000000">
                      <a:alpha val="43137"/>
                    </a:srgbClr>
                  </a:outerShdw>
                </a:effectLst>
              </a:rPr>
              <a:t>UNIVERSIDAD POPULAR DEL CESAR</a:t>
            </a:r>
          </a:p>
        </p:txBody>
      </p:sp>
      <p:sp>
        <p:nvSpPr>
          <p:cNvPr id="3" name="CuadroTexto 2">
            <a:extLst>
              <a:ext uri="{FF2B5EF4-FFF2-40B4-BE49-F238E27FC236}">
                <a16:creationId xmlns:a16="http://schemas.microsoft.com/office/drawing/2014/main" id="{67FDEC0A-D929-CB0C-280C-49D4E3514623}"/>
              </a:ext>
            </a:extLst>
          </p:cNvPr>
          <p:cNvSpPr txBox="1"/>
          <p:nvPr/>
        </p:nvSpPr>
        <p:spPr>
          <a:xfrm>
            <a:off x="376067" y="1259267"/>
            <a:ext cx="6769795" cy="3970318"/>
          </a:xfrm>
          <a:prstGeom prst="rect">
            <a:avLst/>
          </a:prstGeom>
          <a:solidFill>
            <a:schemeClr val="accent1"/>
          </a:solidFill>
        </p:spPr>
        <p:txBody>
          <a:bodyPr wrap="square">
            <a:spAutoFit/>
          </a:bodyPr>
          <a:lstStyle/>
          <a:p>
            <a:pPr marL="457200" indent="-457200" algn="just">
              <a:buFont typeface="Arial" panose="020B0604020202020204" pitchFamily="34" charset="0"/>
              <a:buChar char="•"/>
            </a:pPr>
            <a:r>
              <a:rPr lang="es-MX" sz="2800" dirty="0"/>
              <a:t>El hecho de ser un programa constituido en Red brinda la oportunidad de tener una cobertura regional que le permitirá a la Región Caribe reducir la brecha en Ciencia y Tecnología e Innovación, además de permitir a profesionales de toda la región acceder a un Programa de alta calidad investigativa.</a:t>
            </a:r>
            <a:endParaRPr lang="es-CO" sz="2800" dirty="0"/>
          </a:p>
        </p:txBody>
      </p:sp>
      <p:pic>
        <p:nvPicPr>
          <p:cNvPr id="6" name="Imagen 5">
            <a:extLst>
              <a:ext uri="{FF2B5EF4-FFF2-40B4-BE49-F238E27FC236}">
                <a16:creationId xmlns:a16="http://schemas.microsoft.com/office/drawing/2014/main" id="{41A30FDC-DEFA-A554-10FE-AA08D7394D7A}"/>
              </a:ext>
            </a:extLst>
          </p:cNvPr>
          <p:cNvPicPr>
            <a:picLocks noChangeAspect="1"/>
          </p:cNvPicPr>
          <p:nvPr/>
        </p:nvPicPr>
        <p:blipFill>
          <a:blip r:embed="rId3"/>
          <a:stretch>
            <a:fillRect/>
          </a:stretch>
        </p:blipFill>
        <p:spPr>
          <a:xfrm>
            <a:off x="7854846" y="610643"/>
            <a:ext cx="3524478" cy="4210660"/>
          </a:xfrm>
          <a:prstGeom prst="rect">
            <a:avLst/>
          </a:prstGeom>
        </p:spPr>
      </p:pic>
    </p:spTree>
    <p:extLst>
      <p:ext uri="{BB962C8B-B14F-4D97-AF65-F5344CB8AC3E}">
        <p14:creationId xmlns:p14="http://schemas.microsoft.com/office/powerpoint/2010/main" val="3621253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0" y="-112204"/>
            <a:ext cx="12192000" cy="1351103"/>
          </a:xfrm>
          <a:prstGeom prst="rect">
            <a:avLst/>
          </a:prstGeom>
        </p:spPr>
        <p:txBody>
          <a:bodyPr>
            <a:noAutofit/>
          </a:bodyPr>
          <a:lstStyle>
            <a:lvl1pPr algn="l" defTabSz="457200" rtl="0" eaLnBrk="1" latinLnBrk="0" hangingPunct="1">
              <a:spcBef>
                <a:spcPct val="0"/>
              </a:spcBef>
              <a:buNone/>
              <a:defRPr sz="2400" b="1" i="1" kern="1200">
                <a:solidFill>
                  <a:srgbClr val="000090"/>
                </a:solidFill>
                <a:effectLst>
                  <a:outerShdw blurRad="50800" dist="38100" dir="8100000" algn="tr" rotWithShape="0">
                    <a:prstClr val="black">
                      <a:alpha val="40000"/>
                    </a:prstClr>
                  </a:outerShdw>
                </a:effectLst>
                <a:latin typeface="Candara"/>
                <a:ea typeface="+mj-ea"/>
                <a:cs typeface="Candara"/>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s-MX" sz="4000" i="0" dirty="0">
                <a:solidFill>
                  <a:schemeClr val="tx1"/>
                </a:solidFill>
                <a:effectLst>
                  <a:outerShdw blurRad="38100" dist="38100" dir="2700000" algn="tl">
                    <a:srgbClr val="000000">
                      <a:alpha val="43137"/>
                    </a:srgbClr>
                  </a:outerShdw>
                </a:effectLst>
                <a:latin typeface="+mj-lt"/>
                <a:cs typeface="+mj-cs"/>
              </a:rPr>
              <a:t>Estructura, Pertinencia y Funcionamiento del Programa en Red</a:t>
            </a:r>
            <a:endParaRPr lang="es-CO" sz="4000" i="0" dirty="0">
              <a:solidFill>
                <a:schemeClr val="tx1"/>
              </a:solidFill>
              <a:effectLst>
                <a:outerShdw blurRad="38100" dist="38100" dir="2700000" algn="tl">
                  <a:srgbClr val="000000">
                    <a:alpha val="43137"/>
                  </a:srgbClr>
                </a:outerShdw>
              </a:effectLst>
              <a:latin typeface="+mj-lt"/>
              <a:cs typeface="+mj-cs"/>
            </a:endParaRPr>
          </a:p>
        </p:txBody>
      </p:sp>
      <p:pic>
        <p:nvPicPr>
          <p:cNvPr id="12" name="Imagen 11">
            <a:extLst>
              <a:ext uri="{FF2B5EF4-FFF2-40B4-BE49-F238E27FC236}">
                <a16:creationId xmlns:a16="http://schemas.microsoft.com/office/drawing/2014/main" id="{2D8FC44F-86AD-4CC8-A36F-27379AFC5CF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08618" y="5486400"/>
            <a:ext cx="2129844" cy="1371600"/>
          </a:xfrm>
          <a:prstGeom prst="rect">
            <a:avLst/>
          </a:prstGeom>
          <a:noFill/>
          <a:ln>
            <a:noFill/>
          </a:ln>
        </p:spPr>
      </p:pic>
      <p:sp>
        <p:nvSpPr>
          <p:cNvPr id="5" name="CuadroTexto 4"/>
          <p:cNvSpPr txBox="1"/>
          <p:nvPr/>
        </p:nvSpPr>
        <p:spPr>
          <a:xfrm>
            <a:off x="7283106" y="4972769"/>
            <a:ext cx="4667957" cy="646331"/>
          </a:xfrm>
          <a:prstGeom prst="rect">
            <a:avLst/>
          </a:prstGeom>
          <a:solidFill>
            <a:schemeClr val="accent4"/>
          </a:solidFill>
        </p:spPr>
        <p:txBody>
          <a:bodyPr wrap="square" rtlCol="0">
            <a:spAutoFit/>
          </a:bodyPr>
          <a:lstStyle/>
          <a:p>
            <a:pPr algn="ctr"/>
            <a:r>
              <a:rPr lang="es-CO" b="1" dirty="0">
                <a:effectLst>
                  <a:outerShdw blurRad="38100" dist="38100" dir="2700000" algn="tl">
                    <a:srgbClr val="000000">
                      <a:alpha val="43137"/>
                    </a:srgbClr>
                  </a:outerShdw>
                </a:effectLst>
              </a:rPr>
              <a:t>LABORATORIO DE FÍSICA DE MATERIALES</a:t>
            </a:r>
          </a:p>
          <a:p>
            <a:pPr algn="ctr"/>
            <a:r>
              <a:rPr lang="es-CO" b="1" dirty="0">
                <a:effectLst>
                  <a:outerShdw blurRad="38100" dist="38100" dir="2700000" algn="tl">
                    <a:srgbClr val="000000">
                      <a:alpha val="43137"/>
                    </a:srgbClr>
                  </a:outerShdw>
                </a:effectLst>
              </a:rPr>
              <a:t>UNIVERSIDAD DEL ATLÁNTICO</a:t>
            </a:r>
          </a:p>
        </p:txBody>
      </p:sp>
      <p:pic>
        <p:nvPicPr>
          <p:cNvPr id="2" name="Picture 2141">
            <a:extLst>
              <a:ext uri="{FF2B5EF4-FFF2-40B4-BE49-F238E27FC236}">
                <a16:creationId xmlns:a16="http://schemas.microsoft.com/office/drawing/2014/main" id="{585DE8E5-B277-2CF5-141F-C4C4FD3BD020}"/>
              </a:ext>
            </a:extLst>
          </p:cNvPr>
          <p:cNvPicPr/>
          <p:nvPr/>
        </p:nvPicPr>
        <p:blipFill>
          <a:blip r:embed="rId3"/>
          <a:stretch>
            <a:fillRect/>
          </a:stretch>
        </p:blipFill>
        <p:spPr>
          <a:xfrm>
            <a:off x="170763" y="1236688"/>
            <a:ext cx="6924361" cy="4817127"/>
          </a:xfrm>
          <a:prstGeom prst="rect">
            <a:avLst/>
          </a:prstGeom>
        </p:spPr>
      </p:pic>
      <p:sp>
        <p:nvSpPr>
          <p:cNvPr id="7" name="CuadroTexto 6">
            <a:extLst>
              <a:ext uri="{FF2B5EF4-FFF2-40B4-BE49-F238E27FC236}">
                <a16:creationId xmlns:a16="http://schemas.microsoft.com/office/drawing/2014/main" id="{00228435-99C3-0892-BD36-0F5725658186}"/>
              </a:ext>
            </a:extLst>
          </p:cNvPr>
          <p:cNvSpPr txBox="1"/>
          <p:nvPr/>
        </p:nvSpPr>
        <p:spPr>
          <a:xfrm>
            <a:off x="464695" y="6172200"/>
            <a:ext cx="6543923" cy="646331"/>
          </a:xfrm>
          <a:prstGeom prst="rect">
            <a:avLst/>
          </a:prstGeom>
          <a:solidFill>
            <a:schemeClr val="accent1">
              <a:lumMod val="60000"/>
              <a:lumOff val="40000"/>
            </a:schemeClr>
          </a:solidFill>
          <a:ln w="57150">
            <a:solidFill>
              <a:schemeClr val="tx1"/>
            </a:solidFill>
          </a:ln>
        </p:spPr>
        <p:txBody>
          <a:bodyPr wrap="square" rtlCol="0">
            <a:spAutoFit/>
          </a:bodyPr>
          <a:lstStyle/>
          <a:p>
            <a:pPr algn="ctr"/>
            <a:r>
              <a:rPr lang="es-CO" sz="1800" i="1" dirty="0">
                <a:effectLst/>
                <a:latin typeface="Calibri" panose="020F0502020204030204" pitchFamily="34" charset="0"/>
                <a:ea typeface="MS Mincho" panose="02020609040205080304" pitchFamily="49" charset="-128"/>
              </a:rPr>
              <a:t>Estructura Administrativa y Académica de funcionamiento de los programas de Formación Avanzada ofertados en la Red SUE Caribe</a:t>
            </a:r>
            <a:endParaRPr lang="es-CO" dirty="0"/>
          </a:p>
        </p:txBody>
      </p:sp>
      <p:pic>
        <p:nvPicPr>
          <p:cNvPr id="8" name="Imagen 7">
            <a:extLst>
              <a:ext uri="{FF2B5EF4-FFF2-40B4-BE49-F238E27FC236}">
                <a16:creationId xmlns:a16="http://schemas.microsoft.com/office/drawing/2014/main" id="{7C24785C-2507-A1CA-7754-8A2656AE6F49}"/>
              </a:ext>
            </a:extLst>
          </p:cNvPr>
          <p:cNvPicPr>
            <a:picLocks noChangeAspect="1"/>
          </p:cNvPicPr>
          <p:nvPr/>
        </p:nvPicPr>
        <p:blipFill>
          <a:blip r:embed="rId4"/>
          <a:stretch>
            <a:fillRect/>
          </a:stretch>
        </p:blipFill>
        <p:spPr>
          <a:xfrm>
            <a:off x="7095124" y="1324424"/>
            <a:ext cx="4855939" cy="3231207"/>
          </a:xfrm>
          <a:prstGeom prst="rect">
            <a:avLst/>
          </a:prstGeom>
        </p:spPr>
      </p:pic>
    </p:spTree>
    <p:extLst>
      <p:ext uri="{BB962C8B-B14F-4D97-AF65-F5344CB8AC3E}">
        <p14:creationId xmlns:p14="http://schemas.microsoft.com/office/powerpoint/2010/main" val="2733644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0" y="118262"/>
            <a:ext cx="12192000" cy="831732"/>
          </a:xfrm>
          <a:prstGeom prst="rect">
            <a:avLst/>
          </a:prstGeom>
        </p:spPr>
        <p:txBody>
          <a:bodyPr>
            <a:noAutofit/>
          </a:bodyPr>
          <a:lstStyle>
            <a:lvl1pPr algn="l" defTabSz="457200" rtl="0" eaLnBrk="1" latinLnBrk="0" hangingPunct="1">
              <a:spcBef>
                <a:spcPct val="0"/>
              </a:spcBef>
              <a:buNone/>
              <a:defRPr sz="2400" b="1" i="1" kern="1200">
                <a:solidFill>
                  <a:srgbClr val="000090"/>
                </a:solidFill>
                <a:effectLst>
                  <a:outerShdw blurRad="50800" dist="38100" dir="8100000" algn="tr" rotWithShape="0">
                    <a:prstClr val="black">
                      <a:alpha val="40000"/>
                    </a:prstClr>
                  </a:outerShdw>
                </a:effectLst>
                <a:latin typeface="Candara"/>
                <a:ea typeface="+mj-ea"/>
                <a:cs typeface="Candara"/>
              </a:defRPr>
            </a:lvl1pPr>
          </a:lstStyle>
          <a:p>
            <a:pPr marL="0" marR="0" lvl="0" indent="0" defTabSz="457200" rtl="0" eaLnBrk="1" fontAlgn="auto" latinLnBrk="0" hangingPunct="1">
              <a:lnSpc>
                <a:spcPct val="100000"/>
              </a:lnSpc>
              <a:spcBef>
                <a:spcPct val="0"/>
              </a:spcBef>
              <a:spcAft>
                <a:spcPts val="0"/>
              </a:spcAft>
              <a:buClrTx/>
              <a:buSzTx/>
              <a:buFontTx/>
              <a:buNone/>
              <a:tabLst/>
              <a:defRPr/>
            </a:pPr>
            <a:r>
              <a:rPr lang="es-MX" sz="4000" i="0" dirty="0">
                <a:solidFill>
                  <a:schemeClr val="tx1"/>
                </a:solidFill>
                <a:effectLst>
                  <a:outerShdw blurRad="38100" dist="38100" dir="2700000" algn="tl">
                    <a:srgbClr val="000000">
                      <a:alpha val="43137"/>
                    </a:srgbClr>
                  </a:outerShdw>
                </a:effectLst>
                <a:latin typeface="+mj-lt"/>
                <a:cs typeface="+mj-cs"/>
              </a:rPr>
              <a:t>Pertinencia y Propósitos del Programa</a:t>
            </a:r>
            <a:endParaRPr lang="es-CO" sz="4000" i="0" dirty="0">
              <a:solidFill>
                <a:schemeClr val="tx1"/>
              </a:solidFill>
              <a:effectLst>
                <a:outerShdw blurRad="38100" dist="38100" dir="2700000" algn="tl">
                  <a:srgbClr val="000000">
                    <a:alpha val="43137"/>
                  </a:srgbClr>
                </a:outerShdw>
              </a:effectLst>
              <a:latin typeface="+mj-lt"/>
              <a:cs typeface="+mj-cs"/>
            </a:endParaRPr>
          </a:p>
        </p:txBody>
      </p:sp>
      <p:pic>
        <p:nvPicPr>
          <p:cNvPr id="12" name="Imagen 11">
            <a:extLst>
              <a:ext uri="{FF2B5EF4-FFF2-40B4-BE49-F238E27FC236}">
                <a16:creationId xmlns:a16="http://schemas.microsoft.com/office/drawing/2014/main" id="{2D8FC44F-86AD-4CC8-A36F-27379AFC5CF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73783" y="5514410"/>
            <a:ext cx="2129844" cy="1371600"/>
          </a:xfrm>
          <a:prstGeom prst="rect">
            <a:avLst/>
          </a:prstGeom>
          <a:noFill/>
          <a:ln>
            <a:noFill/>
          </a:ln>
        </p:spPr>
      </p:pic>
      <p:sp>
        <p:nvSpPr>
          <p:cNvPr id="5" name="CuadroTexto 4"/>
          <p:cNvSpPr txBox="1"/>
          <p:nvPr/>
        </p:nvSpPr>
        <p:spPr>
          <a:xfrm>
            <a:off x="8215375" y="5119461"/>
            <a:ext cx="3871364" cy="646331"/>
          </a:xfrm>
          <a:prstGeom prst="rect">
            <a:avLst/>
          </a:prstGeom>
          <a:solidFill>
            <a:schemeClr val="accent4"/>
          </a:solidFill>
        </p:spPr>
        <p:txBody>
          <a:bodyPr wrap="square" rtlCol="0">
            <a:spAutoFit/>
          </a:bodyPr>
          <a:lstStyle/>
          <a:p>
            <a:pPr algn="ctr"/>
            <a:r>
              <a:rPr lang="es-CO" b="1" dirty="0">
                <a:effectLst>
                  <a:outerShdw blurRad="38100" dist="38100" dir="2700000" algn="tl">
                    <a:srgbClr val="000000">
                      <a:alpha val="43137"/>
                    </a:srgbClr>
                  </a:outerShdw>
                </a:effectLst>
              </a:rPr>
              <a:t>Reunión de Consejo de Rectores </a:t>
            </a:r>
          </a:p>
          <a:p>
            <a:pPr algn="ctr"/>
            <a:r>
              <a:rPr lang="es-CO" b="1" dirty="0">
                <a:effectLst>
                  <a:outerShdw blurRad="38100" dist="38100" dir="2700000" algn="tl">
                    <a:srgbClr val="000000">
                      <a:alpha val="43137"/>
                    </a:srgbClr>
                  </a:outerShdw>
                </a:effectLst>
              </a:rPr>
              <a:t>del SUE Caribe</a:t>
            </a:r>
          </a:p>
        </p:txBody>
      </p:sp>
      <p:pic>
        <p:nvPicPr>
          <p:cNvPr id="6" name="Imagen 5">
            <a:extLst>
              <a:ext uri="{FF2B5EF4-FFF2-40B4-BE49-F238E27FC236}">
                <a16:creationId xmlns:a16="http://schemas.microsoft.com/office/drawing/2014/main" id="{28D09764-26E3-CB7E-EFA4-4CAFA8E692E2}"/>
              </a:ext>
            </a:extLst>
          </p:cNvPr>
          <p:cNvPicPr>
            <a:picLocks noChangeAspect="1"/>
          </p:cNvPicPr>
          <p:nvPr/>
        </p:nvPicPr>
        <p:blipFill>
          <a:blip r:embed="rId3"/>
          <a:stretch>
            <a:fillRect/>
          </a:stretch>
        </p:blipFill>
        <p:spPr>
          <a:xfrm>
            <a:off x="8503604" y="808900"/>
            <a:ext cx="3294906" cy="4253311"/>
          </a:xfrm>
          <a:prstGeom prst="rect">
            <a:avLst/>
          </a:prstGeom>
        </p:spPr>
      </p:pic>
      <p:sp>
        <p:nvSpPr>
          <p:cNvPr id="10" name="CuadroTexto 9">
            <a:extLst>
              <a:ext uri="{FF2B5EF4-FFF2-40B4-BE49-F238E27FC236}">
                <a16:creationId xmlns:a16="http://schemas.microsoft.com/office/drawing/2014/main" id="{21C8E663-BC1B-4E77-99DA-37375582AA53}"/>
              </a:ext>
            </a:extLst>
          </p:cNvPr>
          <p:cNvSpPr txBox="1"/>
          <p:nvPr/>
        </p:nvSpPr>
        <p:spPr>
          <a:xfrm>
            <a:off x="352912" y="930219"/>
            <a:ext cx="7686209" cy="3046988"/>
          </a:xfrm>
          <a:prstGeom prst="rect">
            <a:avLst/>
          </a:prstGeom>
          <a:solidFill>
            <a:schemeClr val="accent1"/>
          </a:solidFill>
          <a:ln w="57150">
            <a:solidFill>
              <a:schemeClr val="tx1"/>
            </a:solidFill>
          </a:ln>
        </p:spPr>
        <p:txBody>
          <a:bodyPr wrap="square">
            <a:spAutoFit/>
          </a:bodyPr>
          <a:lstStyle/>
          <a:p>
            <a:r>
              <a:rPr lang="es-CO" sz="2400" b="1" dirty="0">
                <a:effectLst>
                  <a:outerShdw blurRad="38100" dist="38100" dir="2700000" algn="tl">
                    <a:srgbClr val="000000">
                      <a:alpha val="43137"/>
                    </a:srgbClr>
                  </a:outerShdw>
                </a:effectLst>
              </a:rPr>
              <a:t>MISIÓN.</a:t>
            </a:r>
          </a:p>
          <a:p>
            <a:pPr algn="just"/>
            <a:r>
              <a:rPr lang="es-MX" sz="2400" dirty="0"/>
              <a:t>Formar talento Humano altamente cualificado para actuar social, laboral y académicamente dentro de un sistema de valores y conceptos basados en el rigor científico y crítico, adelantando procesos de investigación y extensión que contribuyan al desarrollo de la región y del país en el marco de un contexto globalizado.</a:t>
            </a:r>
            <a:endParaRPr lang="es-CO" sz="2400" dirty="0"/>
          </a:p>
        </p:txBody>
      </p:sp>
      <p:sp>
        <p:nvSpPr>
          <p:cNvPr id="13" name="CuadroTexto 12">
            <a:extLst>
              <a:ext uri="{FF2B5EF4-FFF2-40B4-BE49-F238E27FC236}">
                <a16:creationId xmlns:a16="http://schemas.microsoft.com/office/drawing/2014/main" id="{F3317DCE-98D7-7682-CE17-70296B981DDE}"/>
              </a:ext>
            </a:extLst>
          </p:cNvPr>
          <p:cNvSpPr txBox="1"/>
          <p:nvPr/>
        </p:nvSpPr>
        <p:spPr>
          <a:xfrm>
            <a:off x="352913" y="4111097"/>
            <a:ext cx="7686208" cy="2308324"/>
          </a:xfrm>
          <a:prstGeom prst="rect">
            <a:avLst/>
          </a:prstGeom>
          <a:solidFill>
            <a:schemeClr val="accent1"/>
          </a:solidFill>
          <a:ln w="57150">
            <a:solidFill>
              <a:schemeClr val="tx1"/>
            </a:solidFill>
          </a:ln>
        </p:spPr>
        <p:txBody>
          <a:bodyPr wrap="square">
            <a:spAutoFit/>
          </a:bodyPr>
          <a:lstStyle/>
          <a:p>
            <a:r>
              <a:rPr lang="es-CO" sz="2400" b="1" dirty="0">
                <a:effectLst>
                  <a:outerShdw blurRad="38100" dist="38100" dir="2700000" algn="tl">
                    <a:srgbClr val="000000">
                      <a:alpha val="43137"/>
                    </a:srgbClr>
                  </a:outerShdw>
                </a:effectLst>
              </a:rPr>
              <a:t>VISIÓN</a:t>
            </a:r>
          </a:p>
          <a:p>
            <a:pPr algn="just"/>
            <a:r>
              <a:rPr lang="es-MX" sz="2400" dirty="0"/>
              <a:t>Posicionarse en el contexto nacional e internacional por su nivel académico e investigativo, por sus publicaciones nacionales e internacionales en revistas indexadas y por su impacto en el desarrollo regional y nacional.</a:t>
            </a:r>
            <a:endParaRPr lang="es-CO" sz="2400" dirty="0"/>
          </a:p>
        </p:txBody>
      </p:sp>
    </p:spTree>
    <p:extLst>
      <p:ext uri="{BB962C8B-B14F-4D97-AF65-F5344CB8AC3E}">
        <p14:creationId xmlns:p14="http://schemas.microsoft.com/office/powerpoint/2010/main" val="3793042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0" y="118262"/>
            <a:ext cx="12192000" cy="831732"/>
          </a:xfrm>
          <a:prstGeom prst="rect">
            <a:avLst/>
          </a:prstGeom>
        </p:spPr>
        <p:txBody>
          <a:bodyPr>
            <a:noAutofit/>
          </a:bodyPr>
          <a:lstStyle>
            <a:lvl1pPr algn="l" defTabSz="457200" rtl="0" eaLnBrk="1" latinLnBrk="0" hangingPunct="1">
              <a:spcBef>
                <a:spcPct val="0"/>
              </a:spcBef>
              <a:buNone/>
              <a:defRPr sz="2400" b="1" i="1" kern="1200">
                <a:solidFill>
                  <a:srgbClr val="000090"/>
                </a:solidFill>
                <a:effectLst>
                  <a:outerShdw blurRad="50800" dist="38100" dir="8100000" algn="tr" rotWithShape="0">
                    <a:prstClr val="black">
                      <a:alpha val="40000"/>
                    </a:prstClr>
                  </a:outerShdw>
                </a:effectLst>
                <a:latin typeface="Candara"/>
                <a:ea typeface="+mj-ea"/>
                <a:cs typeface="Candara"/>
              </a:defRPr>
            </a:lvl1pPr>
          </a:lstStyle>
          <a:p>
            <a:pPr marL="0" marR="0" lvl="0" indent="0" defTabSz="457200" rtl="0" eaLnBrk="1" fontAlgn="auto" latinLnBrk="0" hangingPunct="1">
              <a:lnSpc>
                <a:spcPct val="100000"/>
              </a:lnSpc>
              <a:spcBef>
                <a:spcPct val="0"/>
              </a:spcBef>
              <a:spcAft>
                <a:spcPts val="0"/>
              </a:spcAft>
              <a:buClrTx/>
              <a:buSzTx/>
              <a:buFontTx/>
              <a:buNone/>
              <a:tabLst/>
              <a:defRPr/>
            </a:pPr>
            <a:r>
              <a:rPr lang="es-MX" sz="4000" i="0" dirty="0">
                <a:solidFill>
                  <a:schemeClr val="tx1"/>
                </a:solidFill>
                <a:effectLst>
                  <a:outerShdw blurRad="38100" dist="38100" dir="2700000" algn="tl">
                    <a:srgbClr val="000000">
                      <a:alpha val="43137"/>
                    </a:srgbClr>
                  </a:outerShdw>
                </a:effectLst>
                <a:latin typeface="+mj-lt"/>
                <a:cs typeface="+mj-cs"/>
              </a:rPr>
              <a:t>Pertinencia y Propósitos del Programa</a:t>
            </a:r>
            <a:endParaRPr lang="es-CO" sz="4000" i="0" dirty="0">
              <a:solidFill>
                <a:schemeClr val="tx1"/>
              </a:solidFill>
              <a:effectLst>
                <a:outerShdw blurRad="38100" dist="38100" dir="2700000" algn="tl">
                  <a:srgbClr val="000000">
                    <a:alpha val="43137"/>
                  </a:srgbClr>
                </a:outerShdw>
              </a:effectLst>
              <a:latin typeface="+mj-lt"/>
              <a:cs typeface="+mj-cs"/>
            </a:endParaRPr>
          </a:p>
        </p:txBody>
      </p:sp>
      <p:sp>
        <p:nvSpPr>
          <p:cNvPr id="5" name="CuadroTexto 4"/>
          <p:cNvSpPr txBox="1"/>
          <p:nvPr/>
        </p:nvSpPr>
        <p:spPr>
          <a:xfrm>
            <a:off x="9385944" y="4708974"/>
            <a:ext cx="2806056" cy="523220"/>
          </a:xfrm>
          <a:prstGeom prst="rect">
            <a:avLst/>
          </a:prstGeom>
          <a:solidFill>
            <a:schemeClr val="accent4"/>
          </a:solidFill>
        </p:spPr>
        <p:txBody>
          <a:bodyPr wrap="square" rtlCol="0">
            <a:spAutoFit/>
          </a:bodyPr>
          <a:lstStyle/>
          <a:p>
            <a:pPr algn="ctr"/>
            <a:r>
              <a:rPr lang="es-CO" sz="1400" b="1" dirty="0">
                <a:effectLst>
                  <a:outerShdw blurRad="38100" dist="38100" dir="2700000" algn="tl">
                    <a:srgbClr val="000000">
                      <a:alpha val="43137"/>
                    </a:srgbClr>
                  </a:outerShdw>
                </a:effectLst>
              </a:rPr>
              <a:t>Laboratorios de Investigación</a:t>
            </a:r>
          </a:p>
          <a:p>
            <a:pPr algn="ctr"/>
            <a:r>
              <a:rPr lang="es-CO" sz="1400" b="1" dirty="0">
                <a:effectLst>
                  <a:outerShdw blurRad="38100" dist="38100" dir="2700000" algn="tl">
                    <a:srgbClr val="000000">
                      <a:alpha val="43137"/>
                    </a:srgbClr>
                  </a:outerShdw>
                </a:effectLst>
              </a:rPr>
              <a:t>Universidad de Cartagena</a:t>
            </a:r>
          </a:p>
        </p:txBody>
      </p:sp>
      <p:sp>
        <p:nvSpPr>
          <p:cNvPr id="10" name="CuadroTexto 9">
            <a:extLst>
              <a:ext uri="{FF2B5EF4-FFF2-40B4-BE49-F238E27FC236}">
                <a16:creationId xmlns:a16="http://schemas.microsoft.com/office/drawing/2014/main" id="{21C8E663-BC1B-4E77-99DA-37375582AA53}"/>
              </a:ext>
            </a:extLst>
          </p:cNvPr>
          <p:cNvSpPr txBox="1"/>
          <p:nvPr/>
        </p:nvSpPr>
        <p:spPr>
          <a:xfrm>
            <a:off x="261189" y="949994"/>
            <a:ext cx="8998612" cy="1477328"/>
          </a:xfrm>
          <a:prstGeom prst="rect">
            <a:avLst/>
          </a:prstGeom>
          <a:solidFill>
            <a:schemeClr val="accent1"/>
          </a:solidFill>
          <a:ln w="57150">
            <a:solidFill>
              <a:schemeClr val="tx1"/>
            </a:solidFill>
          </a:ln>
        </p:spPr>
        <p:txBody>
          <a:bodyPr wrap="square">
            <a:spAutoFit/>
          </a:bodyPr>
          <a:lstStyle/>
          <a:p>
            <a:r>
              <a:rPr lang="es-CO" b="1" dirty="0">
                <a:effectLst>
                  <a:outerShdw blurRad="38100" dist="38100" dir="2700000" algn="tl">
                    <a:srgbClr val="000000">
                      <a:alpha val="43137"/>
                    </a:srgbClr>
                  </a:outerShdw>
                </a:effectLst>
              </a:rPr>
              <a:t>Perfil de Ingreso </a:t>
            </a:r>
          </a:p>
          <a:p>
            <a:pPr algn="just"/>
            <a:r>
              <a:rPr lang="es-MX" dirty="0"/>
              <a:t>El programa de Maestría en Ciencias Físicas ofertado por las Universidades que conforman el SUE Caribe está dirigido a físicos, licenciados en física, ingenieros y otros profesionales en ciencias básicas e ingeniería que demuestren sólidos conocimientos y capacidades en física, matemáticas e informática.</a:t>
            </a:r>
            <a:endParaRPr lang="es-CO" dirty="0"/>
          </a:p>
        </p:txBody>
      </p:sp>
      <p:sp>
        <p:nvSpPr>
          <p:cNvPr id="13" name="CuadroTexto 12">
            <a:extLst>
              <a:ext uri="{FF2B5EF4-FFF2-40B4-BE49-F238E27FC236}">
                <a16:creationId xmlns:a16="http://schemas.microsoft.com/office/drawing/2014/main" id="{F3317DCE-98D7-7682-CE17-70296B981DDE}"/>
              </a:ext>
            </a:extLst>
          </p:cNvPr>
          <p:cNvSpPr txBox="1"/>
          <p:nvPr/>
        </p:nvSpPr>
        <p:spPr>
          <a:xfrm>
            <a:off x="281349" y="2577965"/>
            <a:ext cx="8998612" cy="3970318"/>
          </a:xfrm>
          <a:prstGeom prst="rect">
            <a:avLst/>
          </a:prstGeom>
          <a:solidFill>
            <a:schemeClr val="accent1"/>
          </a:solidFill>
          <a:ln w="57150">
            <a:solidFill>
              <a:schemeClr val="tx1"/>
            </a:solidFill>
          </a:ln>
        </p:spPr>
        <p:txBody>
          <a:bodyPr wrap="square">
            <a:spAutoFit/>
          </a:bodyPr>
          <a:lstStyle/>
          <a:p>
            <a:r>
              <a:rPr lang="es-CO" b="1" dirty="0">
                <a:effectLst>
                  <a:outerShdw blurRad="38100" dist="38100" dir="2700000" algn="tl">
                    <a:srgbClr val="000000">
                      <a:alpha val="43137"/>
                    </a:srgbClr>
                  </a:outerShdw>
                </a:effectLst>
              </a:rPr>
              <a:t>Perfil de Egreso</a:t>
            </a:r>
          </a:p>
          <a:p>
            <a:pPr marL="285750" indent="-285750">
              <a:buFont typeface="Arial" panose="020B0604020202020204" pitchFamily="34" charset="0"/>
              <a:buChar char="•"/>
            </a:pPr>
            <a:r>
              <a:rPr lang="es-MX" dirty="0"/>
              <a:t>Analizar, interpretar y aplicar los principios físicos y matemáticos de las ciencias físicas y sus aplicaciones en las diferentes líneas de formación ofertadas por los grupos de investigación del SUE Caribe. </a:t>
            </a:r>
          </a:p>
          <a:p>
            <a:pPr marL="285750" indent="-285750">
              <a:buFont typeface="Arial" panose="020B0604020202020204" pitchFamily="34" charset="0"/>
              <a:buChar char="•"/>
            </a:pPr>
            <a:r>
              <a:rPr lang="es-MX" dirty="0"/>
              <a:t>Contribuir a una apropiación óptima de nuevas tecnologías en las ciencias físicas, mediante la formulación de propuestas con garantía de calidad acordes con los últimos desarrollos científicos y tecnológicos y estándares internacionales. </a:t>
            </a:r>
          </a:p>
          <a:p>
            <a:pPr marL="285750" indent="-285750">
              <a:buFont typeface="Arial" panose="020B0604020202020204" pitchFamily="34" charset="0"/>
              <a:buChar char="•"/>
            </a:pPr>
            <a:r>
              <a:rPr lang="es-MX" dirty="0"/>
              <a:t>Desempeñarse profesionalmente como profesor Universitario o investigador adscrito a un Centro de investigación especializado de alta complejidad tecnológica, así como en laboratorios o empresas que producen equipos para la investigación en física </a:t>
            </a:r>
          </a:p>
          <a:p>
            <a:pPr marL="285750" indent="-285750">
              <a:buFont typeface="Arial" panose="020B0604020202020204" pitchFamily="34" charset="0"/>
              <a:buChar char="•"/>
            </a:pPr>
            <a:r>
              <a:rPr lang="es-MX" dirty="0"/>
              <a:t>Realizar consultorías científicas y tecnológicas y vincularse a grupos de investigación en Ciencias Físicas. </a:t>
            </a:r>
          </a:p>
          <a:p>
            <a:pPr marL="285750" indent="-285750">
              <a:buFont typeface="Arial" panose="020B0604020202020204" pitchFamily="34" charset="0"/>
              <a:buChar char="•"/>
            </a:pPr>
            <a:r>
              <a:rPr lang="es-MX" dirty="0"/>
              <a:t>Capacidad de participar en equipos interdisciplinario de trabajo de investigación.</a:t>
            </a:r>
          </a:p>
        </p:txBody>
      </p:sp>
      <p:pic>
        <p:nvPicPr>
          <p:cNvPr id="2" name="Imagen 1">
            <a:extLst>
              <a:ext uri="{FF2B5EF4-FFF2-40B4-BE49-F238E27FC236}">
                <a16:creationId xmlns:a16="http://schemas.microsoft.com/office/drawing/2014/main" id="{428D1750-0F44-1BE2-DF7E-04B362A76971}"/>
              </a:ext>
            </a:extLst>
          </p:cNvPr>
          <p:cNvPicPr>
            <a:picLocks noChangeAspect="1"/>
          </p:cNvPicPr>
          <p:nvPr/>
        </p:nvPicPr>
        <p:blipFill>
          <a:blip r:embed="rId2"/>
          <a:stretch>
            <a:fillRect/>
          </a:stretch>
        </p:blipFill>
        <p:spPr>
          <a:xfrm>
            <a:off x="9385944" y="12061"/>
            <a:ext cx="2612390" cy="4644249"/>
          </a:xfrm>
          <a:prstGeom prst="rect">
            <a:avLst/>
          </a:prstGeom>
        </p:spPr>
      </p:pic>
      <p:pic>
        <p:nvPicPr>
          <p:cNvPr id="12" name="Imagen 11">
            <a:extLst>
              <a:ext uri="{FF2B5EF4-FFF2-40B4-BE49-F238E27FC236}">
                <a16:creationId xmlns:a16="http://schemas.microsoft.com/office/drawing/2014/main" id="{2D8FC44F-86AD-4CC8-A36F-27379AFC5CF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44197" y="5288200"/>
            <a:ext cx="2321488" cy="1489118"/>
          </a:xfrm>
          <a:prstGeom prst="rect">
            <a:avLst/>
          </a:prstGeom>
          <a:noFill/>
          <a:ln>
            <a:noFill/>
          </a:ln>
        </p:spPr>
      </p:pic>
    </p:spTree>
    <p:extLst>
      <p:ext uri="{BB962C8B-B14F-4D97-AF65-F5344CB8AC3E}">
        <p14:creationId xmlns:p14="http://schemas.microsoft.com/office/powerpoint/2010/main" val="30205295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0" y="118262"/>
            <a:ext cx="12192000" cy="831732"/>
          </a:xfrm>
          <a:prstGeom prst="rect">
            <a:avLst/>
          </a:prstGeom>
        </p:spPr>
        <p:txBody>
          <a:bodyPr>
            <a:noAutofit/>
          </a:bodyPr>
          <a:lstStyle>
            <a:lvl1pPr algn="l" defTabSz="457200" rtl="0" eaLnBrk="1" latinLnBrk="0" hangingPunct="1">
              <a:spcBef>
                <a:spcPct val="0"/>
              </a:spcBef>
              <a:buNone/>
              <a:defRPr sz="2400" b="1" i="1" kern="1200">
                <a:solidFill>
                  <a:srgbClr val="000090"/>
                </a:solidFill>
                <a:effectLst>
                  <a:outerShdw blurRad="50800" dist="38100" dir="8100000" algn="tr" rotWithShape="0">
                    <a:prstClr val="black">
                      <a:alpha val="40000"/>
                    </a:prstClr>
                  </a:outerShdw>
                </a:effectLst>
                <a:latin typeface="Candara"/>
                <a:ea typeface="+mj-ea"/>
                <a:cs typeface="Candara"/>
              </a:defRPr>
            </a:lvl1pPr>
          </a:lstStyle>
          <a:p>
            <a:pPr marL="0" marR="0" lvl="0" indent="0" defTabSz="457200" rtl="0" eaLnBrk="1" fontAlgn="auto" latinLnBrk="0" hangingPunct="1">
              <a:lnSpc>
                <a:spcPct val="100000"/>
              </a:lnSpc>
              <a:spcBef>
                <a:spcPct val="0"/>
              </a:spcBef>
              <a:spcAft>
                <a:spcPts val="0"/>
              </a:spcAft>
              <a:buClrTx/>
              <a:buSzTx/>
              <a:buFontTx/>
              <a:buNone/>
              <a:tabLst/>
              <a:defRPr/>
            </a:pPr>
            <a:r>
              <a:rPr lang="es-MX" sz="4000" i="0" dirty="0">
                <a:solidFill>
                  <a:schemeClr val="tx1"/>
                </a:solidFill>
                <a:effectLst>
                  <a:outerShdw blurRad="38100" dist="38100" dir="2700000" algn="tl">
                    <a:srgbClr val="000000">
                      <a:alpha val="43137"/>
                    </a:srgbClr>
                  </a:outerShdw>
                </a:effectLst>
                <a:latin typeface="+mj-lt"/>
                <a:cs typeface="+mj-cs"/>
              </a:rPr>
              <a:t>Pertinencia y Propósitos del Programa</a:t>
            </a:r>
            <a:endParaRPr lang="es-CO" sz="4000" i="0" dirty="0">
              <a:solidFill>
                <a:schemeClr val="tx1"/>
              </a:solidFill>
              <a:effectLst>
                <a:outerShdw blurRad="38100" dist="38100" dir="2700000" algn="tl">
                  <a:srgbClr val="000000">
                    <a:alpha val="43137"/>
                  </a:srgbClr>
                </a:outerShdw>
              </a:effectLst>
              <a:latin typeface="+mj-lt"/>
              <a:cs typeface="+mj-cs"/>
            </a:endParaRPr>
          </a:p>
        </p:txBody>
      </p:sp>
      <p:sp>
        <p:nvSpPr>
          <p:cNvPr id="5" name="CuadroTexto 4"/>
          <p:cNvSpPr txBox="1"/>
          <p:nvPr/>
        </p:nvSpPr>
        <p:spPr>
          <a:xfrm>
            <a:off x="7476032" y="4013745"/>
            <a:ext cx="4615563" cy="584775"/>
          </a:xfrm>
          <a:prstGeom prst="rect">
            <a:avLst/>
          </a:prstGeom>
          <a:solidFill>
            <a:schemeClr val="accent4"/>
          </a:solidFill>
        </p:spPr>
        <p:txBody>
          <a:bodyPr wrap="square" rtlCol="0">
            <a:spAutoFit/>
          </a:bodyPr>
          <a:lstStyle/>
          <a:p>
            <a:pPr algn="ctr"/>
            <a:r>
              <a:rPr lang="es-CO" sz="1600" b="1" dirty="0">
                <a:effectLst>
                  <a:outerShdw blurRad="38100" dist="38100" dir="2700000" algn="tl">
                    <a:srgbClr val="000000">
                      <a:alpha val="43137"/>
                    </a:srgbClr>
                  </a:outerShdw>
                </a:effectLst>
              </a:rPr>
              <a:t>Salón de sustentación de Trabajo de Grado</a:t>
            </a:r>
          </a:p>
          <a:p>
            <a:pPr algn="ctr"/>
            <a:r>
              <a:rPr lang="es-CO" sz="1600" b="1" dirty="0">
                <a:effectLst>
                  <a:outerShdw blurRad="38100" dist="38100" dir="2700000" algn="tl">
                    <a:srgbClr val="000000">
                      <a:alpha val="43137"/>
                    </a:srgbClr>
                  </a:outerShdw>
                </a:effectLst>
              </a:rPr>
              <a:t>Universidad del Atlántico</a:t>
            </a:r>
          </a:p>
        </p:txBody>
      </p:sp>
      <p:sp>
        <p:nvSpPr>
          <p:cNvPr id="13" name="CuadroTexto 12">
            <a:extLst>
              <a:ext uri="{FF2B5EF4-FFF2-40B4-BE49-F238E27FC236}">
                <a16:creationId xmlns:a16="http://schemas.microsoft.com/office/drawing/2014/main" id="{F3317DCE-98D7-7682-CE17-70296B981DDE}"/>
              </a:ext>
            </a:extLst>
          </p:cNvPr>
          <p:cNvSpPr txBox="1"/>
          <p:nvPr/>
        </p:nvSpPr>
        <p:spPr>
          <a:xfrm>
            <a:off x="273569" y="949994"/>
            <a:ext cx="7153772" cy="5539978"/>
          </a:xfrm>
          <a:prstGeom prst="rect">
            <a:avLst/>
          </a:prstGeom>
          <a:solidFill>
            <a:schemeClr val="accent1"/>
          </a:solidFill>
          <a:ln w="57150">
            <a:solidFill>
              <a:schemeClr val="tx1"/>
            </a:solidFill>
          </a:ln>
        </p:spPr>
        <p:txBody>
          <a:bodyPr wrap="square">
            <a:spAutoFit/>
          </a:bodyPr>
          <a:lstStyle/>
          <a:p>
            <a:r>
              <a:rPr lang="es-CO" sz="2400" b="1" dirty="0">
                <a:effectLst>
                  <a:outerShdw blurRad="38100" dist="38100" dir="2700000" algn="tl">
                    <a:srgbClr val="000000">
                      <a:alpha val="43137"/>
                    </a:srgbClr>
                  </a:outerShdw>
                </a:effectLst>
              </a:rPr>
              <a:t>Perfil Ocupacional</a:t>
            </a:r>
          </a:p>
          <a:p>
            <a:endParaRPr lang="es-CO" b="1" dirty="0">
              <a:effectLst>
                <a:outerShdw blurRad="38100" dist="38100" dir="2700000" algn="tl">
                  <a:srgbClr val="000000">
                    <a:alpha val="43137"/>
                  </a:srgbClr>
                </a:outerShdw>
              </a:effectLst>
            </a:endParaRPr>
          </a:p>
          <a:p>
            <a:pPr marL="285750" indent="-285750" algn="just">
              <a:buFont typeface="Arial" panose="020B0604020202020204" pitchFamily="34" charset="0"/>
              <a:buChar char="•"/>
            </a:pPr>
            <a:r>
              <a:rPr lang="es-MX" sz="2400" dirty="0"/>
              <a:t>Liderar el desarrollo de procesos de investigación a través de proyectos en instituciones de educación superior, centros, laboratorios o industria.</a:t>
            </a:r>
          </a:p>
          <a:p>
            <a:pPr marL="285750" indent="-285750" algn="just">
              <a:buFont typeface="Arial" panose="020B0604020202020204" pitchFamily="34" charset="0"/>
              <a:buChar char="•"/>
            </a:pPr>
            <a:r>
              <a:rPr lang="es-MX" sz="2400" dirty="0"/>
              <a:t>Asesorar entidades públicas o privadas en la toma de decisiones para la adquisición de infraestructura para el desarrollo de investigación.</a:t>
            </a:r>
          </a:p>
          <a:p>
            <a:pPr marL="285750" indent="-285750" algn="just">
              <a:buFont typeface="Arial" panose="020B0604020202020204" pitchFamily="34" charset="0"/>
              <a:buChar char="•"/>
            </a:pPr>
            <a:r>
              <a:rPr lang="es-MX" sz="2400" dirty="0"/>
              <a:t>Asesorar entidades públicas o privadas en la planificación y ejecución de proyectos de investigación.</a:t>
            </a:r>
          </a:p>
          <a:p>
            <a:pPr marL="285750" indent="-285750" algn="just">
              <a:buFont typeface="Arial" panose="020B0604020202020204" pitchFamily="34" charset="0"/>
              <a:buChar char="•"/>
            </a:pPr>
            <a:r>
              <a:rPr lang="es-MX" sz="2400" dirty="0"/>
              <a:t>Impartir docencia en Física tanto a nivel de educación media como educación superior</a:t>
            </a:r>
          </a:p>
        </p:txBody>
      </p:sp>
      <p:pic>
        <p:nvPicPr>
          <p:cNvPr id="3" name="0 Imagen">
            <a:extLst>
              <a:ext uri="{FF2B5EF4-FFF2-40B4-BE49-F238E27FC236}">
                <a16:creationId xmlns:a16="http://schemas.microsoft.com/office/drawing/2014/main" id="{45AAA017-2347-615F-3C90-B55AAECD8C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76032" y="1268062"/>
            <a:ext cx="4615563" cy="2663134"/>
          </a:xfrm>
          <a:prstGeom prst="rect">
            <a:avLst/>
          </a:prstGeom>
        </p:spPr>
      </p:pic>
      <p:pic>
        <p:nvPicPr>
          <p:cNvPr id="6" name="Imagen 5">
            <a:extLst>
              <a:ext uri="{FF2B5EF4-FFF2-40B4-BE49-F238E27FC236}">
                <a16:creationId xmlns:a16="http://schemas.microsoft.com/office/drawing/2014/main" id="{16F3C5FC-1098-A9EA-902D-DF671015436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0650" y="4856432"/>
            <a:ext cx="2924272" cy="1791793"/>
          </a:xfrm>
          <a:prstGeom prst="rect">
            <a:avLst/>
          </a:prstGeom>
          <a:noFill/>
          <a:ln>
            <a:noFill/>
          </a:ln>
        </p:spPr>
      </p:pic>
    </p:spTree>
    <p:extLst>
      <p:ext uri="{BB962C8B-B14F-4D97-AF65-F5344CB8AC3E}">
        <p14:creationId xmlns:p14="http://schemas.microsoft.com/office/powerpoint/2010/main" val="27602970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0" y="0"/>
            <a:ext cx="7674964" cy="831732"/>
          </a:xfrm>
          <a:prstGeom prst="rect">
            <a:avLst/>
          </a:prstGeom>
        </p:spPr>
        <p:txBody>
          <a:bodyPr>
            <a:noAutofit/>
          </a:bodyPr>
          <a:lstStyle>
            <a:lvl1pPr algn="l" defTabSz="457200" rtl="0" eaLnBrk="1" latinLnBrk="0" hangingPunct="1">
              <a:spcBef>
                <a:spcPct val="0"/>
              </a:spcBef>
              <a:buNone/>
              <a:defRPr sz="2400" b="1" i="1" kern="1200">
                <a:solidFill>
                  <a:srgbClr val="000090"/>
                </a:solidFill>
                <a:effectLst>
                  <a:outerShdw blurRad="50800" dist="38100" dir="8100000" algn="tr" rotWithShape="0">
                    <a:prstClr val="black">
                      <a:alpha val="40000"/>
                    </a:prstClr>
                  </a:outerShdw>
                </a:effectLst>
                <a:latin typeface="Candara"/>
                <a:ea typeface="+mj-ea"/>
                <a:cs typeface="Candara"/>
              </a:defRPr>
            </a:lvl1pPr>
          </a:lstStyle>
          <a:p>
            <a:pPr marL="0" marR="0" lvl="0" indent="0" defTabSz="457200" rtl="0" eaLnBrk="1" fontAlgn="auto" latinLnBrk="0" hangingPunct="1">
              <a:lnSpc>
                <a:spcPct val="100000"/>
              </a:lnSpc>
              <a:spcBef>
                <a:spcPct val="0"/>
              </a:spcBef>
              <a:spcAft>
                <a:spcPts val="0"/>
              </a:spcAft>
              <a:buClrTx/>
              <a:buSzTx/>
              <a:buFontTx/>
              <a:buNone/>
              <a:tabLst/>
              <a:defRPr/>
            </a:pPr>
            <a:r>
              <a:rPr lang="es-MX" sz="4000" i="0" dirty="0">
                <a:solidFill>
                  <a:schemeClr val="tx1"/>
                </a:solidFill>
                <a:effectLst>
                  <a:outerShdw blurRad="38100" dist="38100" dir="2700000" algn="tl">
                    <a:srgbClr val="000000">
                      <a:alpha val="43137"/>
                    </a:srgbClr>
                  </a:outerShdw>
                </a:effectLst>
                <a:latin typeface="+mj-lt"/>
                <a:cs typeface="+mj-cs"/>
              </a:rPr>
              <a:t>Proyección del Programa </a:t>
            </a:r>
            <a:endParaRPr lang="es-CO" sz="4000" i="0" dirty="0">
              <a:solidFill>
                <a:schemeClr val="tx1"/>
              </a:solidFill>
              <a:effectLst>
                <a:outerShdw blurRad="38100" dist="38100" dir="2700000" algn="tl">
                  <a:srgbClr val="000000">
                    <a:alpha val="43137"/>
                  </a:srgbClr>
                </a:outerShdw>
              </a:effectLst>
              <a:latin typeface="+mj-lt"/>
              <a:cs typeface="+mj-cs"/>
            </a:endParaRPr>
          </a:p>
        </p:txBody>
      </p:sp>
      <p:sp>
        <p:nvSpPr>
          <p:cNvPr id="5" name="CuadroTexto 4"/>
          <p:cNvSpPr txBox="1"/>
          <p:nvPr/>
        </p:nvSpPr>
        <p:spPr>
          <a:xfrm>
            <a:off x="9282657" y="3485020"/>
            <a:ext cx="2897649" cy="646331"/>
          </a:xfrm>
          <a:prstGeom prst="rect">
            <a:avLst/>
          </a:prstGeom>
          <a:solidFill>
            <a:schemeClr val="accent4"/>
          </a:solidFill>
        </p:spPr>
        <p:txBody>
          <a:bodyPr wrap="square" rtlCol="0">
            <a:spAutoFit/>
          </a:bodyPr>
          <a:lstStyle/>
          <a:p>
            <a:pPr algn="ctr"/>
            <a:r>
              <a:rPr lang="es-CO" b="1" dirty="0">
                <a:effectLst>
                  <a:outerShdw blurRad="38100" dist="38100" dir="2700000" algn="tl">
                    <a:srgbClr val="000000">
                      <a:alpha val="43137"/>
                    </a:srgbClr>
                  </a:outerShdw>
                </a:effectLst>
              </a:rPr>
              <a:t>Grupo de Investigación</a:t>
            </a:r>
          </a:p>
          <a:p>
            <a:pPr algn="ctr"/>
            <a:r>
              <a:rPr lang="es-CO" b="1" dirty="0">
                <a:effectLst>
                  <a:outerShdw blurRad="38100" dist="38100" dir="2700000" algn="tl">
                    <a:srgbClr val="000000">
                      <a:alpha val="43137"/>
                    </a:srgbClr>
                  </a:outerShdw>
                </a:effectLst>
              </a:rPr>
              <a:t>Universidad del Atlántico</a:t>
            </a:r>
          </a:p>
        </p:txBody>
      </p:sp>
      <p:sp>
        <p:nvSpPr>
          <p:cNvPr id="13" name="CuadroTexto 12">
            <a:extLst>
              <a:ext uri="{FF2B5EF4-FFF2-40B4-BE49-F238E27FC236}">
                <a16:creationId xmlns:a16="http://schemas.microsoft.com/office/drawing/2014/main" id="{F3317DCE-98D7-7682-CE17-70296B981DDE}"/>
              </a:ext>
            </a:extLst>
          </p:cNvPr>
          <p:cNvSpPr txBox="1"/>
          <p:nvPr/>
        </p:nvSpPr>
        <p:spPr>
          <a:xfrm>
            <a:off x="168637" y="807365"/>
            <a:ext cx="8945383" cy="6001643"/>
          </a:xfrm>
          <a:prstGeom prst="rect">
            <a:avLst/>
          </a:prstGeom>
          <a:solidFill>
            <a:schemeClr val="accent1"/>
          </a:solidFill>
          <a:ln w="57150">
            <a:solidFill>
              <a:schemeClr val="tx1"/>
            </a:solidFill>
          </a:ln>
        </p:spPr>
        <p:txBody>
          <a:bodyPr wrap="square">
            <a:spAutoFit/>
          </a:bodyPr>
          <a:lstStyle/>
          <a:p>
            <a:r>
              <a:rPr lang="es-CO" sz="2400" b="1" dirty="0">
                <a:effectLst>
                  <a:outerShdw blurRad="38100" dist="38100" dir="2700000" algn="tl">
                    <a:srgbClr val="000000">
                      <a:alpha val="43137"/>
                    </a:srgbClr>
                  </a:outerShdw>
                </a:effectLst>
              </a:rPr>
              <a:t>Propósitos</a:t>
            </a:r>
            <a:endParaRPr lang="es-CO" b="1" dirty="0">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MX" sz="2400" dirty="0"/>
              <a:t>Ser cada vez más universal, sobre la base de nuevos conocimientos, asumiendo la formación investigativa en física como una componente fundamental para avanzar en la inserción en la comunidad científica internacional, sin perder el reconocimiento y el respeto por nuestras manifestaciones culturales.</a:t>
            </a:r>
          </a:p>
          <a:p>
            <a:pPr marL="342900" indent="-342900" algn="just">
              <a:buFont typeface="Arial" panose="020B0604020202020204" pitchFamily="34" charset="0"/>
              <a:buChar char="•"/>
            </a:pPr>
            <a:r>
              <a:rPr lang="es-MX" sz="2400" dirty="0"/>
              <a:t>Promover el desarrollo de competencias cognoscitivas complejas que le permitan al estudiante avanzar en soluciones a problemas de las Ciencias Físicas, con creatividad, posibilitando el aprendizaje, la investigación y la proyección social.</a:t>
            </a:r>
          </a:p>
          <a:p>
            <a:pPr marL="342900" indent="-342900" algn="just">
              <a:buFont typeface="Arial" panose="020B0604020202020204" pitchFamily="34" charset="0"/>
              <a:buChar char="•"/>
            </a:pPr>
            <a:r>
              <a:rPr lang="es-MX" sz="2400" dirty="0"/>
              <a:t>Formar hombres y mujeres que se integren consciente y afectivamente con el medio natural para que ayuden a la conservación y protección del medio ambiente y al mejoramiento de la calidad de vida de la población.</a:t>
            </a:r>
          </a:p>
        </p:txBody>
      </p:sp>
      <p:pic>
        <p:nvPicPr>
          <p:cNvPr id="6" name="Imagen 5">
            <a:extLst>
              <a:ext uri="{FF2B5EF4-FFF2-40B4-BE49-F238E27FC236}">
                <a16:creationId xmlns:a16="http://schemas.microsoft.com/office/drawing/2014/main" id="{16F3C5FC-1098-A9EA-902D-DF671015436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82657" y="4562576"/>
            <a:ext cx="2518482" cy="1569283"/>
          </a:xfrm>
          <a:prstGeom prst="rect">
            <a:avLst/>
          </a:prstGeom>
          <a:noFill/>
          <a:ln>
            <a:noFill/>
          </a:ln>
        </p:spPr>
      </p:pic>
      <p:pic>
        <p:nvPicPr>
          <p:cNvPr id="2" name="Picture 6" descr="A close up of a logo&#10;&#10;Description automatically generated">
            <a:extLst>
              <a:ext uri="{FF2B5EF4-FFF2-40B4-BE49-F238E27FC236}">
                <a16:creationId xmlns:a16="http://schemas.microsoft.com/office/drawing/2014/main" id="{E18289AE-3554-BA03-2CD1-EA1DA40762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5125" y="930942"/>
            <a:ext cx="2552711" cy="2338466"/>
          </a:xfrm>
          <a:prstGeom prst="rect">
            <a:avLst/>
          </a:prstGeom>
        </p:spPr>
      </p:pic>
    </p:spTree>
    <p:extLst>
      <p:ext uri="{BB962C8B-B14F-4D97-AF65-F5344CB8AC3E}">
        <p14:creationId xmlns:p14="http://schemas.microsoft.com/office/powerpoint/2010/main" val="9496767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0" y="0"/>
            <a:ext cx="7674964" cy="831732"/>
          </a:xfrm>
          <a:prstGeom prst="rect">
            <a:avLst/>
          </a:prstGeom>
        </p:spPr>
        <p:txBody>
          <a:bodyPr>
            <a:noAutofit/>
          </a:bodyPr>
          <a:lstStyle>
            <a:lvl1pPr algn="l" defTabSz="457200" rtl="0" eaLnBrk="1" latinLnBrk="0" hangingPunct="1">
              <a:spcBef>
                <a:spcPct val="0"/>
              </a:spcBef>
              <a:buNone/>
              <a:defRPr sz="2400" b="1" i="1" kern="1200">
                <a:solidFill>
                  <a:srgbClr val="000090"/>
                </a:solidFill>
                <a:effectLst>
                  <a:outerShdw blurRad="50800" dist="38100" dir="8100000" algn="tr" rotWithShape="0">
                    <a:prstClr val="black">
                      <a:alpha val="40000"/>
                    </a:prstClr>
                  </a:outerShdw>
                </a:effectLst>
                <a:latin typeface="Candara"/>
                <a:ea typeface="+mj-ea"/>
                <a:cs typeface="Candara"/>
              </a:defRPr>
            </a:lvl1pPr>
          </a:lstStyle>
          <a:p>
            <a:pPr marL="0" marR="0" lvl="0" indent="0" defTabSz="457200" rtl="0" eaLnBrk="1" fontAlgn="auto" latinLnBrk="0" hangingPunct="1">
              <a:lnSpc>
                <a:spcPct val="100000"/>
              </a:lnSpc>
              <a:spcBef>
                <a:spcPct val="0"/>
              </a:spcBef>
              <a:spcAft>
                <a:spcPts val="0"/>
              </a:spcAft>
              <a:buClrTx/>
              <a:buSzTx/>
              <a:buFontTx/>
              <a:buNone/>
              <a:tabLst/>
              <a:defRPr/>
            </a:pPr>
            <a:r>
              <a:rPr lang="es-MX" sz="4000" i="0" dirty="0">
                <a:solidFill>
                  <a:schemeClr val="tx1"/>
                </a:solidFill>
                <a:effectLst>
                  <a:outerShdw blurRad="38100" dist="38100" dir="2700000" algn="tl">
                    <a:srgbClr val="000000">
                      <a:alpha val="43137"/>
                    </a:srgbClr>
                  </a:outerShdw>
                </a:effectLst>
                <a:latin typeface="+mj-lt"/>
                <a:cs typeface="+mj-cs"/>
              </a:rPr>
              <a:t>Proyección del Programa </a:t>
            </a:r>
            <a:endParaRPr lang="es-CO" sz="4000" i="0" dirty="0">
              <a:solidFill>
                <a:schemeClr val="tx1"/>
              </a:solidFill>
              <a:effectLst>
                <a:outerShdw blurRad="38100" dist="38100" dir="2700000" algn="tl">
                  <a:srgbClr val="000000">
                    <a:alpha val="43137"/>
                  </a:srgbClr>
                </a:outerShdw>
              </a:effectLst>
              <a:latin typeface="+mj-lt"/>
              <a:cs typeface="+mj-cs"/>
            </a:endParaRPr>
          </a:p>
        </p:txBody>
      </p:sp>
      <p:sp>
        <p:nvSpPr>
          <p:cNvPr id="5" name="CuadroTexto 4"/>
          <p:cNvSpPr txBox="1"/>
          <p:nvPr/>
        </p:nvSpPr>
        <p:spPr>
          <a:xfrm>
            <a:off x="8919772" y="3782545"/>
            <a:ext cx="3191150" cy="646331"/>
          </a:xfrm>
          <a:prstGeom prst="rect">
            <a:avLst/>
          </a:prstGeom>
          <a:solidFill>
            <a:schemeClr val="accent4"/>
          </a:solidFill>
        </p:spPr>
        <p:txBody>
          <a:bodyPr wrap="square" rtlCol="0">
            <a:spAutoFit/>
          </a:bodyPr>
          <a:lstStyle/>
          <a:p>
            <a:pPr algn="ctr"/>
            <a:r>
              <a:rPr lang="es-CO" b="1" dirty="0">
                <a:effectLst>
                  <a:outerShdw blurRad="38100" dist="38100" dir="2700000" algn="tl">
                    <a:srgbClr val="000000">
                      <a:alpha val="43137"/>
                    </a:srgbClr>
                  </a:outerShdw>
                </a:effectLst>
              </a:rPr>
              <a:t>Laboratorio Geoel</a:t>
            </a:r>
          </a:p>
          <a:p>
            <a:pPr algn="ctr"/>
            <a:r>
              <a:rPr lang="es-CO" b="1" dirty="0">
                <a:effectLst>
                  <a:outerShdw blurRad="38100" dist="38100" dir="2700000" algn="tl">
                    <a:srgbClr val="000000">
                      <a:alpha val="43137"/>
                    </a:srgbClr>
                  </a:outerShdw>
                </a:effectLst>
              </a:rPr>
              <a:t>Universidad del Atlántico</a:t>
            </a:r>
          </a:p>
        </p:txBody>
      </p:sp>
      <p:sp>
        <p:nvSpPr>
          <p:cNvPr id="13" name="CuadroTexto 12">
            <a:extLst>
              <a:ext uri="{FF2B5EF4-FFF2-40B4-BE49-F238E27FC236}">
                <a16:creationId xmlns:a16="http://schemas.microsoft.com/office/drawing/2014/main" id="{F3317DCE-98D7-7682-CE17-70296B981DDE}"/>
              </a:ext>
            </a:extLst>
          </p:cNvPr>
          <p:cNvSpPr txBox="1"/>
          <p:nvPr/>
        </p:nvSpPr>
        <p:spPr>
          <a:xfrm>
            <a:off x="35481" y="858668"/>
            <a:ext cx="8658813" cy="5847755"/>
          </a:xfrm>
          <a:prstGeom prst="rect">
            <a:avLst/>
          </a:prstGeom>
          <a:solidFill>
            <a:schemeClr val="accent1"/>
          </a:solidFill>
          <a:ln w="57150">
            <a:solidFill>
              <a:schemeClr val="tx1"/>
            </a:solidFill>
          </a:ln>
        </p:spPr>
        <p:txBody>
          <a:bodyPr wrap="square">
            <a:spAutoFit/>
          </a:bodyPr>
          <a:lstStyle/>
          <a:p>
            <a:r>
              <a:rPr lang="es-CO" sz="2200" b="1" dirty="0">
                <a:effectLst>
                  <a:outerShdw blurRad="38100" dist="38100" dir="2700000" algn="tl">
                    <a:srgbClr val="000000">
                      <a:alpha val="43137"/>
                    </a:srgbClr>
                  </a:outerShdw>
                </a:effectLst>
              </a:rPr>
              <a:t>Objetivos</a:t>
            </a:r>
          </a:p>
          <a:p>
            <a:endParaRPr lang="es-CO" sz="2200" b="1" dirty="0">
              <a:effectLst>
                <a:outerShdw blurRad="38100" dist="38100" dir="2700000" algn="tl">
                  <a:srgbClr val="000000">
                    <a:alpha val="43137"/>
                  </a:srgbClr>
                </a:outerShdw>
              </a:effectLst>
            </a:endParaRPr>
          </a:p>
          <a:p>
            <a:pPr marL="342900" indent="-342900" algn="just">
              <a:buFont typeface="Arial" panose="020B0604020202020204" pitchFamily="34" charset="0"/>
              <a:buChar char="•"/>
            </a:pPr>
            <a:r>
              <a:rPr lang="es-MX" sz="2200" dirty="0"/>
              <a:t>Formar científicos en el campo de la investigación en física conforme a los intereses de los grupos de investigación que soportan esta propuesta.</a:t>
            </a:r>
          </a:p>
          <a:p>
            <a:pPr marL="342900" indent="-342900" algn="just">
              <a:buFont typeface="Arial" panose="020B0604020202020204" pitchFamily="34" charset="0"/>
              <a:buChar char="•"/>
            </a:pPr>
            <a:r>
              <a:rPr lang="es-MX" sz="2200" dirty="0"/>
              <a:t>Promover el desarrollo de competencias cognoscitivas complejas que le permitan al estudiante avanzar en soluciones a problemas de Física o áreas afines, con creatividad, posibilitando el aprendizaje, la investigación y la proyección social.</a:t>
            </a:r>
          </a:p>
          <a:p>
            <a:pPr marL="342900" indent="-342900" algn="just">
              <a:buFont typeface="Arial" panose="020B0604020202020204" pitchFamily="34" charset="0"/>
              <a:buChar char="•"/>
            </a:pPr>
            <a:r>
              <a:rPr lang="es-MX" sz="2200" dirty="0"/>
              <a:t>Formar hombres y mujeres que se integren consciente y afectivamente con el medio natural para que ayuden a la conservación y protección del medio ambiente y al mejoramiento de la calidad de vida de la población.</a:t>
            </a:r>
          </a:p>
          <a:p>
            <a:pPr marL="342900" indent="-342900" algn="just">
              <a:buFont typeface="Arial" panose="020B0604020202020204" pitchFamily="34" charset="0"/>
              <a:buChar char="•"/>
            </a:pPr>
            <a:r>
              <a:rPr lang="es-MX" sz="2200" dirty="0"/>
              <a:t>Cualificar y actualizar a muy alto nivel en física a profesionales que se desempeñen como docentes universitarios, dotándolos de una sólida fundamentación conceptual.</a:t>
            </a:r>
          </a:p>
        </p:txBody>
      </p:sp>
      <p:pic>
        <p:nvPicPr>
          <p:cNvPr id="6" name="Imagen 5">
            <a:extLst>
              <a:ext uri="{FF2B5EF4-FFF2-40B4-BE49-F238E27FC236}">
                <a16:creationId xmlns:a16="http://schemas.microsoft.com/office/drawing/2014/main" id="{16F3C5FC-1098-A9EA-902D-DF671015436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41408" y="4966046"/>
            <a:ext cx="2547879" cy="1607299"/>
          </a:xfrm>
          <a:prstGeom prst="rect">
            <a:avLst/>
          </a:prstGeom>
          <a:noFill/>
          <a:ln>
            <a:noFill/>
          </a:ln>
        </p:spPr>
      </p:pic>
      <p:pic>
        <p:nvPicPr>
          <p:cNvPr id="3" name="Imagen 2" descr="Montaje_Experimental.jpg">
            <a:extLst>
              <a:ext uri="{FF2B5EF4-FFF2-40B4-BE49-F238E27FC236}">
                <a16:creationId xmlns:a16="http://schemas.microsoft.com/office/drawing/2014/main" id="{644EDF28-CBE0-648A-5EBB-B0534376707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74176" y="1880451"/>
            <a:ext cx="3282342" cy="1791104"/>
          </a:xfrm>
          <a:prstGeom prst="rect">
            <a:avLst/>
          </a:prstGeom>
          <a:noFill/>
          <a:ln>
            <a:noFill/>
          </a:ln>
        </p:spPr>
      </p:pic>
    </p:spTree>
    <p:extLst>
      <p:ext uri="{BB962C8B-B14F-4D97-AF65-F5344CB8AC3E}">
        <p14:creationId xmlns:p14="http://schemas.microsoft.com/office/powerpoint/2010/main" val="1872780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8783" y="91099"/>
            <a:ext cx="8971878" cy="1338470"/>
          </a:xfrm>
          <a:solidFill>
            <a:schemeClr val="accent1"/>
          </a:solidFill>
        </p:spPr>
        <p:txBody>
          <a:bodyPr>
            <a:normAutofit fontScale="90000"/>
          </a:bodyPr>
          <a:lstStyle/>
          <a:p>
            <a:pPr algn="ctr"/>
            <a:r>
              <a:rPr lang="es-CO" sz="4400" b="1" dirty="0">
                <a:solidFill>
                  <a:schemeClr val="tx1"/>
                </a:solidFill>
                <a:effectLst>
                  <a:outerShdw blurRad="38100" dist="38100" dir="2700000" algn="tl">
                    <a:srgbClr val="000000">
                      <a:alpha val="43137"/>
                    </a:srgbClr>
                  </a:outerShdw>
                </a:effectLst>
              </a:rPr>
              <a:t>Comité de Autoevaluación del Programa</a:t>
            </a:r>
          </a:p>
        </p:txBody>
      </p:sp>
      <p:graphicFrame>
        <p:nvGraphicFramePr>
          <p:cNvPr id="12" name="Tabla 11">
            <a:extLst>
              <a:ext uri="{FF2B5EF4-FFF2-40B4-BE49-F238E27FC236}">
                <a16:creationId xmlns:a16="http://schemas.microsoft.com/office/drawing/2014/main" id="{9D272A2D-E361-7986-1F7D-17035DD965B4}"/>
              </a:ext>
            </a:extLst>
          </p:cNvPr>
          <p:cNvGraphicFramePr>
            <a:graphicFrameLocks noGrp="1"/>
          </p:cNvGraphicFramePr>
          <p:nvPr>
            <p:extLst>
              <p:ext uri="{D42A27DB-BD31-4B8C-83A1-F6EECF244321}">
                <p14:modId xmlns:p14="http://schemas.microsoft.com/office/powerpoint/2010/main" val="3188246998"/>
              </p:ext>
            </p:extLst>
          </p:nvPr>
        </p:nvGraphicFramePr>
        <p:xfrm>
          <a:off x="635103" y="1703336"/>
          <a:ext cx="7974768" cy="3835349"/>
        </p:xfrm>
        <a:graphic>
          <a:graphicData uri="http://schemas.openxmlformats.org/drawingml/2006/table">
            <a:tbl>
              <a:tblPr firstRow="1" firstCol="1" bandRow="1"/>
              <a:tblGrid>
                <a:gridCol w="2652095">
                  <a:extLst>
                    <a:ext uri="{9D8B030D-6E8A-4147-A177-3AD203B41FA5}">
                      <a16:colId xmlns:a16="http://schemas.microsoft.com/office/drawing/2014/main" val="2425367566"/>
                    </a:ext>
                  </a:extLst>
                </a:gridCol>
                <a:gridCol w="2470466">
                  <a:extLst>
                    <a:ext uri="{9D8B030D-6E8A-4147-A177-3AD203B41FA5}">
                      <a16:colId xmlns:a16="http://schemas.microsoft.com/office/drawing/2014/main" val="4122723742"/>
                    </a:ext>
                  </a:extLst>
                </a:gridCol>
                <a:gridCol w="2852207">
                  <a:extLst>
                    <a:ext uri="{9D8B030D-6E8A-4147-A177-3AD203B41FA5}">
                      <a16:colId xmlns:a16="http://schemas.microsoft.com/office/drawing/2014/main" val="2131261583"/>
                    </a:ext>
                  </a:extLst>
                </a:gridCol>
              </a:tblGrid>
              <a:tr h="276071">
                <a:tc>
                  <a:txBody>
                    <a:bodyPr/>
                    <a:lstStyle/>
                    <a:p>
                      <a:pPr algn="ctr"/>
                      <a:r>
                        <a:rPr lang="es-ES" sz="12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NOMBRE</a:t>
                      </a:r>
                      <a:endParaRPr lang="es-CO"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70AD47"/>
                      </a:solidFill>
                      <a:prstDash val="solid"/>
                      <a:round/>
                      <a:headEnd type="none" w="med" len="med"/>
                      <a:tailEnd type="none" w="med" len="med"/>
                    </a:lnL>
                    <a:lnR>
                      <a:noFill/>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70AD47"/>
                    </a:solidFill>
                  </a:tcPr>
                </a:tc>
                <a:tc>
                  <a:txBody>
                    <a:bodyPr/>
                    <a:lstStyle/>
                    <a:p>
                      <a:pPr algn="ctr"/>
                      <a:r>
                        <a:rPr lang="es-ES" sz="12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CARGO</a:t>
                      </a:r>
                      <a:endParaRPr lang="es-CO"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70AD47"/>
                    </a:solidFill>
                  </a:tcPr>
                </a:tc>
                <a:tc>
                  <a:txBody>
                    <a:bodyPr/>
                    <a:lstStyle/>
                    <a:p>
                      <a:pPr algn="ctr"/>
                      <a:r>
                        <a:rPr lang="es-CO" sz="12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INSTITUCIÓN</a:t>
                      </a:r>
                      <a:endParaRPr lang="es-CO"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70AD47"/>
                    </a:solidFill>
                  </a:tcPr>
                </a:tc>
                <a:extLst>
                  <a:ext uri="{0D108BD9-81ED-4DB2-BD59-A6C34878D82A}">
                    <a16:rowId xmlns:a16="http://schemas.microsoft.com/office/drawing/2014/main" val="4038054737"/>
                  </a:ext>
                </a:extLst>
              </a:tr>
              <a:tr h="516980">
                <a:tc>
                  <a:txBody>
                    <a:bodyPr/>
                    <a:lstStyle/>
                    <a:p>
                      <a:r>
                        <a:rPr lang="es-ES" sz="1200" b="1" kern="12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MSc</a:t>
                      </a:r>
                      <a:r>
                        <a:rPr lang="es-ES" sz="12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Neil Anais Torres López </a:t>
                      </a:r>
                      <a:endParaRPr lang="es-CO"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a:txBody>
                    <a:bodyPr/>
                    <a:lstStyle/>
                    <a:p>
                      <a:r>
                        <a:rPr lang="es-E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Coordinador Institucional, Presidente</a:t>
                      </a:r>
                      <a:endParaRPr lang="es-CO"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a:txBody>
                    <a:bodyPr/>
                    <a:lstStyle/>
                    <a:p>
                      <a:r>
                        <a:rPr lang="es-CO"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Universidad del Atlántico</a:t>
                      </a:r>
                      <a:endParaRPr lang="es-CO"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extLst>
                  <a:ext uri="{0D108BD9-81ED-4DB2-BD59-A6C34878D82A}">
                    <a16:rowId xmlns:a16="http://schemas.microsoft.com/office/drawing/2014/main" val="4170831410"/>
                  </a:ext>
                </a:extLst>
              </a:tr>
              <a:tr h="411968">
                <a:tc>
                  <a:txBody>
                    <a:bodyPr/>
                    <a:lstStyle/>
                    <a:p>
                      <a:r>
                        <a:rPr lang="es-ES" sz="1200" b="1" dirty="0">
                          <a:effectLst/>
                          <a:latin typeface="Arial" panose="020B0604020202020204" pitchFamily="34" charset="0"/>
                          <a:ea typeface="Times New Roman" panose="02020603050405020304" pitchFamily="18" charset="0"/>
                          <a:cs typeface="Times New Roman" panose="02020603050405020304" pitchFamily="18" charset="0"/>
                        </a:rPr>
                        <a:t>Dr. Cesar  Orlando Torres Moreno </a:t>
                      </a:r>
                      <a:endParaRPr lang="es-CO"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tc>
                  <a:txBody>
                    <a:bodyPr/>
                    <a:lstStyle/>
                    <a:p>
                      <a:r>
                        <a:rPr lang="es-ES" sz="1200">
                          <a:effectLst/>
                          <a:latin typeface="Arial" panose="020B0604020202020204" pitchFamily="34" charset="0"/>
                          <a:ea typeface="Times New Roman" panose="02020603050405020304" pitchFamily="18" charset="0"/>
                          <a:cs typeface="Times New Roman" panose="02020603050405020304" pitchFamily="18" charset="0"/>
                        </a:rPr>
                        <a:t>Director Regional</a:t>
                      </a:r>
                      <a:endParaRPr lang="es-CO"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tc>
                  <a:txBody>
                    <a:bodyPr/>
                    <a:lstStyle/>
                    <a:p>
                      <a:r>
                        <a:rPr lang="es-CO" sz="1200">
                          <a:effectLst/>
                          <a:latin typeface="Arial" panose="020B0604020202020204" pitchFamily="34" charset="0"/>
                          <a:ea typeface="Times New Roman" panose="02020603050405020304" pitchFamily="18" charset="0"/>
                          <a:cs typeface="Times New Roman" panose="02020603050405020304" pitchFamily="18" charset="0"/>
                        </a:rPr>
                        <a:t>Universidad Popular del Cesar </a:t>
                      </a:r>
                      <a:endParaRPr lang="es-CO"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extLst>
                  <a:ext uri="{0D108BD9-81ED-4DB2-BD59-A6C34878D82A}">
                    <a16:rowId xmlns:a16="http://schemas.microsoft.com/office/drawing/2014/main" val="2854135311"/>
                  </a:ext>
                </a:extLst>
              </a:tr>
              <a:tr h="674294">
                <a:tc>
                  <a:txBody>
                    <a:bodyPr/>
                    <a:lstStyle/>
                    <a:p>
                      <a:r>
                        <a:rPr lang="es-ES" sz="12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MSc</a:t>
                      </a:r>
                      <a:r>
                        <a:rPr lang="es-ES" sz="12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Alirio del Carmen Arias Jaraba </a:t>
                      </a:r>
                      <a:endParaRPr lang="es-CO"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a:txBody>
                    <a:bodyPr/>
                    <a:lstStyle/>
                    <a:p>
                      <a:r>
                        <a:rPr lang="es-E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Coordinador Institucional, Secretario</a:t>
                      </a:r>
                      <a:endParaRPr lang="es-CO"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a:txBody>
                    <a:bodyPr/>
                    <a:lstStyle/>
                    <a:p>
                      <a:r>
                        <a:rPr lang="es-CO"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Universidad Popular del Cesar</a:t>
                      </a:r>
                      <a:endParaRPr lang="es-CO"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extLst>
                  <a:ext uri="{0D108BD9-81ED-4DB2-BD59-A6C34878D82A}">
                    <a16:rowId xmlns:a16="http://schemas.microsoft.com/office/drawing/2014/main" val="3809832349"/>
                  </a:ext>
                </a:extLst>
              </a:tr>
              <a:tr h="516980">
                <a:tc>
                  <a:txBody>
                    <a:bodyPr/>
                    <a:lstStyle/>
                    <a:p>
                      <a:r>
                        <a:rPr lang="es-ES" sz="1200" b="1" dirty="0" err="1">
                          <a:effectLst/>
                          <a:latin typeface="Arial" panose="020B0604020202020204" pitchFamily="34" charset="0"/>
                          <a:ea typeface="Times New Roman" panose="02020603050405020304" pitchFamily="18" charset="0"/>
                          <a:cs typeface="Times New Roman" panose="02020603050405020304" pitchFamily="18" charset="0"/>
                        </a:rPr>
                        <a:t>MSc</a:t>
                      </a:r>
                      <a:r>
                        <a:rPr lang="es-ES" sz="1200" b="1" dirty="0">
                          <a:effectLst/>
                          <a:latin typeface="Arial" panose="020B0604020202020204" pitchFamily="34" charset="0"/>
                          <a:ea typeface="Times New Roman" panose="02020603050405020304" pitchFamily="18" charset="0"/>
                          <a:cs typeface="Times New Roman" panose="02020603050405020304" pitchFamily="18" charset="0"/>
                        </a:rPr>
                        <a:t>. Gustavo Manuel </a:t>
                      </a:r>
                      <a:r>
                        <a:rPr lang="es-ES" sz="1200" b="1" dirty="0" err="1">
                          <a:effectLst/>
                          <a:latin typeface="Arial" panose="020B0604020202020204" pitchFamily="34" charset="0"/>
                          <a:ea typeface="Times New Roman" panose="02020603050405020304" pitchFamily="18" charset="0"/>
                          <a:cs typeface="Times New Roman" panose="02020603050405020304" pitchFamily="18" charset="0"/>
                        </a:rPr>
                        <a:t>Alvarino</a:t>
                      </a:r>
                      <a:r>
                        <a:rPr lang="es-ES" sz="1200" b="1" dirty="0">
                          <a:effectLst/>
                          <a:latin typeface="Arial" panose="020B0604020202020204" pitchFamily="34" charset="0"/>
                          <a:ea typeface="Times New Roman" panose="02020603050405020304" pitchFamily="18" charset="0"/>
                          <a:cs typeface="Times New Roman" panose="02020603050405020304" pitchFamily="18" charset="0"/>
                        </a:rPr>
                        <a:t> </a:t>
                      </a:r>
                      <a:r>
                        <a:rPr lang="es-ES" sz="1200" b="1" dirty="0" err="1">
                          <a:effectLst/>
                          <a:latin typeface="Arial" panose="020B0604020202020204" pitchFamily="34" charset="0"/>
                          <a:ea typeface="Times New Roman" panose="02020603050405020304" pitchFamily="18" charset="0"/>
                          <a:cs typeface="Times New Roman" panose="02020603050405020304" pitchFamily="18" charset="0"/>
                        </a:rPr>
                        <a:t>Betin</a:t>
                      </a:r>
                      <a:endParaRPr lang="es-CO"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tc>
                  <a:txBody>
                    <a:bodyPr/>
                    <a:lstStyle/>
                    <a:p>
                      <a:r>
                        <a:rPr lang="es-ES" sz="1200" dirty="0">
                          <a:effectLst/>
                          <a:latin typeface="Arial" panose="020B0604020202020204" pitchFamily="34" charset="0"/>
                          <a:ea typeface="Times New Roman" panose="02020603050405020304" pitchFamily="18" charset="0"/>
                          <a:cs typeface="Times New Roman" panose="02020603050405020304" pitchFamily="18" charset="0"/>
                        </a:rPr>
                        <a:t>Coordinador Institucional</a:t>
                      </a:r>
                      <a:endParaRPr lang="es-CO"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tc>
                  <a:txBody>
                    <a:bodyPr/>
                    <a:lstStyle/>
                    <a:p>
                      <a:r>
                        <a:rPr lang="es-CO" sz="1200">
                          <a:effectLst/>
                          <a:latin typeface="Arial" panose="020B0604020202020204" pitchFamily="34" charset="0"/>
                          <a:ea typeface="Times New Roman" panose="02020603050405020304" pitchFamily="18" charset="0"/>
                          <a:cs typeface="Times New Roman" panose="02020603050405020304" pitchFamily="18" charset="0"/>
                        </a:rPr>
                        <a:t>Universidad de Córdoba</a:t>
                      </a:r>
                      <a:endParaRPr lang="es-CO"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extLst>
                  <a:ext uri="{0D108BD9-81ED-4DB2-BD59-A6C34878D82A}">
                    <a16:rowId xmlns:a16="http://schemas.microsoft.com/office/drawing/2014/main" val="2589043992"/>
                  </a:ext>
                </a:extLst>
              </a:tr>
              <a:tr h="411070">
                <a:tc>
                  <a:txBody>
                    <a:bodyPr/>
                    <a:lstStyle/>
                    <a:p>
                      <a:r>
                        <a:rPr lang="es-ES" sz="12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Dr. José de la Cruz Sierra Ortega</a:t>
                      </a:r>
                      <a:endParaRPr lang="es-CO"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a:txBody>
                    <a:bodyPr/>
                    <a:lstStyle/>
                    <a:p>
                      <a:r>
                        <a:rPr lang="es-ES"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Coordinador Institucional</a:t>
                      </a:r>
                      <a:endParaRPr lang="es-CO"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a:txBody>
                    <a:bodyPr/>
                    <a:lstStyle/>
                    <a:p>
                      <a:r>
                        <a:rPr lang="es-CO"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Universidad del Magdalena</a:t>
                      </a:r>
                      <a:endParaRPr lang="es-CO"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extLst>
                  <a:ext uri="{0D108BD9-81ED-4DB2-BD59-A6C34878D82A}">
                    <a16:rowId xmlns:a16="http://schemas.microsoft.com/office/drawing/2014/main" val="3265490111"/>
                  </a:ext>
                </a:extLst>
              </a:tr>
              <a:tr h="511006">
                <a:tc>
                  <a:txBody>
                    <a:bodyPr/>
                    <a:lstStyle/>
                    <a:p>
                      <a:r>
                        <a:rPr lang="es-ES" sz="1200" b="1" dirty="0" err="1">
                          <a:effectLst/>
                          <a:latin typeface="Arial" panose="020B0604020202020204" pitchFamily="34" charset="0"/>
                          <a:ea typeface="Times New Roman" panose="02020603050405020304" pitchFamily="18" charset="0"/>
                          <a:cs typeface="Times New Roman" panose="02020603050405020304" pitchFamily="18" charset="0"/>
                        </a:rPr>
                        <a:t>MSc</a:t>
                      </a:r>
                      <a:r>
                        <a:rPr lang="es-ES" sz="1200" b="1" dirty="0">
                          <a:effectLst/>
                          <a:latin typeface="Arial" panose="020B0604020202020204" pitchFamily="34" charset="0"/>
                          <a:ea typeface="Times New Roman" panose="02020603050405020304" pitchFamily="18" charset="0"/>
                          <a:cs typeface="Times New Roman" panose="02020603050405020304" pitchFamily="18" charset="0"/>
                        </a:rPr>
                        <a:t>. Reinaldo Enrique Ruiz Suarez </a:t>
                      </a:r>
                      <a:endParaRPr lang="es-CO"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tc>
                  <a:txBody>
                    <a:bodyPr/>
                    <a:lstStyle/>
                    <a:p>
                      <a:r>
                        <a:rPr lang="es-ES" sz="1200" dirty="0">
                          <a:effectLst/>
                          <a:latin typeface="Arial" panose="020B0604020202020204" pitchFamily="34" charset="0"/>
                          <a:ea typeface="Times New Roman" panose="02020603050405020304" pitchFamily="18" charset="0"/>
                          <a:cs typeface="Times New Roman" panose="02020603050405020304" pitchFamily="18" charset="0"/>
                        </a:rPr>
                        <a:t>Delegado de la Facultad de Ciencias Básicas y Educación</a:t>
                      </a:r>
                      <a:endParaRPr lang="es-CO"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tc>
                  <a:txBody>
                    <a:bodyPr/>
                    <a:lstStyle/>
                    <a:p>
                      <a:r>
                        <a:rPr lang="es-CO" sz="1200" dirty="0">
                          <a:effectLst/>
                          <a:latin typeface="Arial" panose="020B0604020202020204" pitchFamily="34" charset="0"/>
                          <a:ea typeface="Times New Roman" panose="02020603050405020304" pitchFamily="18" charset="0"/>
                          <a:cs typeface="Times New Roman" panose="02020603050405020304" pitchFamily="18" charset="0"/>
                        </a:rPr>
                        <a:t>Universidad Popular del Cesar</a:t>
                      </a:r>
                      <a:endParaRPr lang="es-CO"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extLst>
                  <a:ext uri="{0D108BD9-81ED-4DB2-BD59-A6C34878D82A}">
                    <a16:rowId xmlns:a16="http://schemas.microsoft.com/office/drawing/2014/main" val="2954456288"/>
                  </a:ext>
                </a:extLst>
              </a:tr>
              <a:tr h="516980">
                <a:tc>
                  <a:txBody>
                    <a:bodyPr/>
                    <a:lstStyle/>
                    <a:p>
                      <a:r>
                        <a:rPr lang="es-ES" sz="12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Dra. Diana Lago de Vergara </a:t>
                      </a:r>
                      <a:endParaRPr lang="es-CO"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a:txBody>
                    <a:bodyPr/>
                    <a:lstStyle/>
                    <a:p>
                      <a:r>
                        <a:rPr lang="es-ES"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Asesora Académica SUE Caribe</a:t>
                      </a:r>
                      <a:endParaRPr lang="es-CO"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a:txBody>
                    <a:bodyPr/>
                    <a:lstStyle/>
                    <a:p>
                      <a:r>
                        <a:rPr lang="es-CO"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Universidad de Cartagena</a:t>
                      </a:r>
                      <a:endParaRPr lang="es-CO"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extLst>
                  <a:ext uri="{0D108BD9-81ED-4DB2-BD59-A6C34878D82A}">
                    <a16:rowId xmlns:a16="http://schemas.microsoft.com/office/drawing/2014/main" val="37724415"/>
                  </a:ext>
                </a:extLst>
              </a:tr>
            </a:tbl>
          </a:graphicData>
        </a:graphic>
      </p:graphicFrame>
      <p:pic>
        <p:nvPicPr>
          <p:cNvPr id="3" name="Imagen 2"/>
          <p:cNvPicPr>
            <a:picLocks noChangeAspect="1"/>
          </p:cNvPicPr>
          <p:nvPr/>
        </p:nvPicPr>
        <p:blipFill>
          <a:blip r:embed="rId2"/>
          <a:stretch>
            <a:fillRect/>
          </a:stretch>
        </p:blipFill>
        <p:spPr>
          <a:xfrm>
            <a:off x="8938615" y="622922"/>
            <a:ext cx="3145809" cy="5730737"/>
          </a:xfrm>
          <a:prstGeom prst="rect">
            <a:avLst/>
          </a:prstGeom>
        </p:spPr>
      </p:pic>
    </p:spTree>
    <p:extLst>
      <p:ext uri="{BB962C8B-B14F-4D97-AF65-F5344CB8AC3E}">
        <p14:creationId xmlns:p14="http://schemas.microsoft.com/office/powerpoint/2010/main" val="20648185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0" y="0"/>
            <a:ext cx="7674964" cy="831732"/>
          </a:xfrm>
          <a:prstGeom prst="rect">
            <a:avLst/>
          </a:prstGeom>
        </p:spPr>
        <p:txBody>
          <a:bodyPr>
            <a:noAutofit/>
          </a:bodyPr>
          <a:lstStyle>
            <a:lvl1pPr algn="l" defTabSz="457200" rtl="0" eaLnBrk="1" latinLnBrk="0" hangingPunct="1">
              <a:spcBef>
                <a:spcPct val="0"/>
              </a:spcBef>
              <a:buNone/>
              <a:defRPr sz="2400" b="1" i="1" kern="1200">
                <a:solidFill>
                  <a:srgbClr val="000090"/>
                </a:solidFill>
                <a:effectLst>
                  <a:outerShdw blurRad="50800" dist="38100" dir="8100000" algn="tr" rotWithShape="0">
                    <a:prstClr val="black">
                      <a:alpha val="40000"/>
                    </a:prstClr>
                  </a:outerShdw>
                </a:effectLst>
                <a:latin typeface="Candara"/>
                <a:ea typeface="+mj-ea"/>
                <a:cs typeface="Candara"/>
              </a:defRPr>
            </a:lvl1pPr>
          </a:lstStyle>
          <a:p>
            <a:pPr marL="0" marR="0" lvl="0" indent="0" defTabSz="457200" rtl="0" eaLnBrk="1" fontAlgn="auto" latinLnBrk="0" hangingPunct="1">
              <a:lnSpc>
                <a:spcPct val="100000"/>
              </a:lnSpc>
              <a:spcBef>
                <a:spcPct val="0"/>
              </a:spcBef>
              <a:spcAft>
                <a:spcPts val="0"/>
              </a:spcAft>
              <a:buClrTx/>
              <a:buSzTx/>
              <a:buFontTx/>
              <a:buNone/>
              <a:tabLst/>
              <a:defRPr/>
            </a:pPr>
            <a:r>
              <a:rPr lang="es-MX" sz="4000" i="0" dirty="0">
                <a:solidFill>
                  <a:schemeClr val="tx1"/>
                </a:solidFill>
                <a:effectLst>
                  <a:outerShdw blurRad="38100" dist="38100" dir="2700000" algn="tl">
                    <a:srgbClr val="000000">
                      <a:alpha val="43137"/>
                    </a:srgbClr>
                  </a:outerShdw>
                </a:effectLst>
                <a:latin typeface="+mj-lt"/>
                <a:cs typeface="+mj-cs"/>
              </a:rPr>
              <a:t>Competencias</a:t>
            </a:r>
            <a:endParaRPr lang="es-CO" sz="4000" i="0" dirty="0">
              <a:solidFill>
                <a:schemeClr val="tx1"/>
              </a:solidFill>
              <a:effectLst>
                <a:outerShdw blurRad="38100" dist="38100" dir="2700000" algn="tl">
                  <a:srgbClr val="000000">
                    <a:alpha val="43137"/>
                  </a:srgbClr>
                </a:outerShdw>
              </a:effectLst>
              <a:latin typeface="+mj-lt"/>
              <a:cs typeface="+mj-cs"/>
            </a:endParaRPr>
          </a:p>
        </p:txBody>
      </p:sp>
      <p:sp>
        <p:nvSpPr>
          <p:cNvPr id="5" name="CuadroTexto 4"/>
          <p:cNvSpPr txBox="1"/>
          <p:nvPr/>
        </p:nvSpPr>
        <p:spPr>
          <a:xfrm>
            <a:off x="9254480" y="3228291"/>
            <a:ext cx="2937520" cy="923330"/>
          </a:xfrm>
          <a:prstGeom prst="rect">
            <a:avLst/>
          </a:prstGeom>
          <a:solidFill>
            <a:schemeClr val="accent4"/>
          </a:solidFill>
        </p:spPr>
        <p:txBody>
          <a:bodyPr wrap="square" rtlCol="0">
            <a:spAutoFit/>
          </a:bodyPr>
          <a:lstStyle/>
          <a:p>
            <a:pPr algn="ctr"/>
            <a:r>
              <a:rPr lang="es-CO" b="1" dirty="0">
                <a:effectLst>
                  <a:outerShdw blurRad="38100" dist="38100" dir="2700000" algn="tl">
                    <a:srgbClr val="000000">
                      <a:alpha val="43137"/>
                    </a:srgbClr>
                  </a:outerShdw>
                </a:effectLst>
              </a:rPr>
              <a:t>Laboratorio Fotoquímica y Fotobiología</a:t>
            </a:r>
          </a:p>
          <a:p>
            <a:pPr algn="ctr"/>
            <a:r>
              <a:rPr lang="es-CO" b="1" dirty="0">
                <a:effectLst>
                  <a:outerShdw blurRad="38100" dist="38100" dir="2700000" algn="tl">
                    <a:srgbClr val="000000">
                      <a:alpha val="43137"/>
                    </a:srgbClr>
                  </a:outerShdw>
                </a:effectLst>
              </a:rPr>
              <a:t>Universidad del Atlántico</a:t>
            </a:r>
          </a:p>
        </p:txBody>
      </p:sp>
      <p:sp>
        <p:nvSpPr>
          <p:cNvPr id="13" name="CuadroTexto 12">
            <a:extLst>
              <a:ext uri="{FF2B5EF4-FFF2-40B4-BE49-F238E27FC236}">
                <a16:creationId xmlns:a16="http://schemas.microsoft.com/office/drawing/2014/main" id="{F3317DCE-98D7-7682-CE17-70296B981DDE}"/>
              </a:ext>
            </a:extLst>
          </p:cNvPr>
          <p:cNvSpPr txBox="1"/>
          <p:nvPr/>
        </p:nvSpPr>
        <p:spPr>
          <a:xfrm>
            <a:off x="35481" y="719912"/>
            <a:ext cx="9093021" cy="5940088"/>
          </a:xfrm>
          <a:prstGeom prst="rect">
            <a:avLst/>
          </a:prstGeom>
          <a:solidFill>
            <a:schemeClr val="accent1"/>
          </a:solidFill>
          <a:ln w="57150">
            <a:solidFill>
              <a:schemeClr val="tx1"/>
            </a:solidFill>
          </a:ln>
        </p:spPr>
        <p:txBody>
          <a:bodyPr wrap="square">
            <a:spAutoFit/>
          </a:bodyPr>
          <a:lstStyle/>
          <a:p>
            <a:pPr marL="342900" indent="-342900" algn="just">
              <a:buFont typeface="Arial" panose="020B0604020202020204" pitchFamily="34" charset="0"/>
              <a:buChar char="•"/>
            </a:pPr>
            <a:r>
              <a:rPr lang="es-MX" sz="2000" dirty="0"/>
              <a:t>El desarrollo de competencias para afrontar críticamente la historia y el desarrollo presente de la Física.</a:t>
            </a:r>
          </a:p>
          <a:p>
            <a:pPr marL="342900" indent="-342900" algn="just">
              <a:buFont typeface="Arial" panose="020B0604020202020204" pitchFamily="34" charset="0"/>
              <a:buChar char="•"/>
            </a:pPr>
            <a:r>
              <a:rPr lang="es-MX" sz="2000" dirty="0"/>
              <a:t>La construcción de un sistema de valores y conceptos, basados en el rigor científico y crítico, en el respeto a la verdad y la autonomía intelectual, reconociendo el aporte de los otros y ejerciendo un equilibrio entre la responsabilidad individual y social y el riesgo implícito en su desarrollo profesional</a:t>
            </a:r>
          </a:p>
          <a:p>
            <a:pPr marL="342900" indent="-342900" algn="just">
              <a:buFont typeface="Arial" panose="020B0604020202020204" pitchFamily="34" charset="0"/>
              <a:buChar char="•"/>
            </a:pPr>
            <a:r>
              <a:rPr lang="es-MX" sz="2000" dirty="0"/>
              <a:t>La comprensión del ser humano, la naturaleza y la sociedad como destinatarios de sus esfuerzos, asumiendo las implicaciones sociales, institucionales, éticas, políticas y económicas de su investigación.</a:t>
            </a:r>
          </a:p>
          <a:p>
            <a:pPr marL="342900" indent="-342900" algn="just">
              <a:buFont typeface="Arial" panose="020B0604020202020204" pitchFamily="34" charset="0"/>
              <a:buChar char="•"/>
            </a:pPr>
            <a:r>
              <a:rPr lang="es-MX" sz="2000" dirty="0"/>
              <a:t>El desarrollo de las aptitudes para comunicarse y argumentar idóneamente en el área específica de las Ciencias Físicas y para comunicar los desarrollos de la ciencia a la sociedad.</a:t>
            </a:r>
          </a:p>
          <a:p>
            <a:pPr marL="342900" indent="-342900" algn="just">
              <a:buFont typeface="Arial" panose="020B0604020202020204" pitchFamily="34" charset="0"/>
              <a:buChar char="•"/>
            </a:pPr>
            <a:r>
              <a:rPr lang="es-MX" sz="2000" dirty="0"/>
              <a:t>El desarrolla actitudes y habilidades que permiten explorar, integrar e innovar utilizando las </a:t>
            </a:r>
            <a:r>
              <a:rPr lang="es-MX" sz="2000" dirty="0" err="1"/>
              <a:t>TICs</a:t>
            </a:r>
            <a:r>
              <a:rPr lang="es-MX" sz="2000" dirty="0"/>
              <a:t>, en diferentes contextos del proceso investigativo. </a:t>
            </a:r>
          </a:p>
          <a:p>
            <a:pPr marL="342900" indent="-342900" algn="just">
              <a:buFont typeface="Arial" panose="020B0604020202020204" pitchFamily="34" charset="0"/>
              <a:buChar char="•"/>
            </a:pPr>
            <a:r>
              <a:rPr lang="es-MX" sz="2000" dirty="0"/>
              <a:t>El desarrollo de competencias socio-profesionales mediante la elaboración de proyectos interdisciplinarios y multidisciplinarios en busca de solución de problemáticas actuales.</a:t>
            </a:r>
          </a:p>
        </p:txBody>
      </p:sp>
      <p:pic>
        <p:nvPicPr>
          <p:cNvPr id="6" name="Imagen 5">
            <a:extLst>
              <a:ext uri="{FF2B5EF4-FFF2-40B4-BE49-F238E27FC236}">
                <a16:creationId xmlns:a16="http://schemas.microsoft.com/office/drawing/2014/main" id="{16F3C5FC-1098-A9EA-902D-DF671015436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54480" y="4528200"/>
            <a:ext cx="2785837" cy="1614417"/>
          </a:xfrm>
          <a:prstGeom prst="rect">
            <a:avLst/>
          </a:prstGeom>
          <a:noFill/>
          <a:ln>
            <a:noFill/>
          </a:ln>
        </p:spPr>
      </p:pic>
      <p:grpSp>
        <p:nvGrpSpPr>
          <p:cNvPr id="2" name="Grupo 1">
            <a:extLst>
              <a:ext uri="{FF2B5EF4-FFF2-40B4-BE49-F238E27FC236}">
                <a16:creationId xmlns:a16="http://schemas.microsoft.com/office/drawing/2014/main" id="{4F67C7F3-A4FB-30AE-5E70-27EB2E67CC0C}"/>
              </a:ext>
            </a:extLst>
          </p:cNvPr>
          <p:cNvGrpSpPr/>
          <p:nvPr/>
        </p:nvGrpSpPr>
        <p:grpSpPr>
          <a:xfrm>
            <a:off x="9314481" y="263670"/>
            <a:ext cx="2796443" cy="2867187"/>
            <a:chOff x="12322629" y="1023258"/>
            <a:chExt cx="11666765" cy="8251486"/>
          </a:xfrm>
        </p:grpSpPr>
        <p:pic>
          <p:nvPicPr>
            <p:cNvPr id="7" name="Imagen 6">
              <a:extLst>
                <a:ext uri="{FF2B5EF4-FFF2-40B4-BE49-F238E27FC236}">
                  <a16:creationId xmlns:a16="http://schemas.microsoft.com/office/drawing/2014/main" id="{01908406-761C-5EAD-7A03-23F0B96225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22629" y="1023258"/>
              <a:ext cx="4789715" cy="3592286"/>
            </a:xfrm>
            <a:prstGeom prst="rect">
              <a:avLst/>
            </a:prstGeom>
          </p:spPr>
        </p:pic>
        <p:pic>
          <p:nvPicPr>
            <p:cNvPr id="8" name="Imagen 7">
              <a:extLst>
                <a:ext uri="{FF2B5EF4-FFF2-40B4-BE49-F238E27FC236}">
                  <a16:creationId xmlns:a16="http://schemas.microsoft.com/office/drawing/2014/main" id="{A80B9C5A-C6FD-4D2F-491C-E2E5D581D8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12344" y="1023259"/>
              <a:ext cx="6877050" cy="3592286"/>
            </a:xfrm>
            <a:prstGeom prst="rect">
              <a:avLst/>
            </a:prstGeom>
          </p:spPr>
        </p:pic>
        <p:pic>
          <p:nvPicPr>
            <p:cNvPr id="9" name="Imagen 8">
              <a:extLst>
                <a:ext uri="{FF2B5EF4-FFF2-40B4-BE49-F238E27FC236}">
                  <a16:creationId xmlns:a16="http://schemas.microsoft.com/office/drawing/2014/main" id="{D8BE1E39-70B8-A664-49F4-CB827089CA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322629" y="4615546"/>
              <a:ext cx="3492137" cy="4659198"/>
            </a:xfrm>
            <a:prstGeom prst="rect">
              <a:avLst/>
            </a:prstGeom>
          </p:spPr>
        </p:pic>
        <p:pic>
          <p:nvPicPr>
            <p:cNvPr id="10" name="Imagen 9">
              <a:extLst>
                <a:ext uri="{FF2B5EF4-FFF2-40B4-BE49-F238E27FC236}">
                  <a16:creationId xmlns:a16="http://schemas.microsoft.com/office/drawing/2014/main" id="{6CEFAD8F-5C74-10DD-C4D5-AE36FD77AB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814766" y="4615546"/>
              <a:ext cx="8174628" cy="4659198"/>
            </a:xfrm>
            <a:prstGeom prst="rect">
              <a:avLst/>
            </a:prstGeom>
          </p:spPr>
        </p:pic>
      </p:grpSp>
    </p:spTree>
    <p:extLst>
      <p:ext uri="{BB962C8B-B14F-4D97-AF65-F5344CB8AC3E}">
        <p14:creationId xmlns:p14="http://schemas.microsoft.com/office/powerpoint/2010/main" val="39932304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0" y="0"/>
            <a:ext cx="10788972" cy="831732"/>
          </a:xfrm>
          <a:prstGeom prst="rect">
            <a:avLst/>
          </a:prstGeom>
        </p:spPr>
        <p:txBody>
          <a:bodyPr>
            <a:noAutofit/>
          </a:bodyPr>
          <a:lstStyle>
            <a:lvl1pPr algn="l" defTabSz="457200" rtl="0" eaLnBrk="1" latinLnBrk="0" hangingPunct="1">
              <a:spcBef>
                <a:spcPct val="0"/>
              </a:spcBef>
              <a:buNone/>
              <a:defRPr sz="2400" b="1" i="1" kern="1200">
                <a:solidFill>
                  <a:srgbClr val="000090"/>
                </a:solidFill>
                <a:effectLst>
                  <a:outerShdw blurRad="50800" dist="38100" dir="8100000" algn="tr" rotWithShape="0">
                    <a:prstClr val="black">
                      <a:alpha val="40000"/>
                    </a:prstClr>
                  </a:outerShdw>
                </a:effectLst>
                <a:latin typeface="Candara"/>
                <a:ea typeface="+mj-ea"/>
                <a:cs typeface="Candara"/>
              </a:defRPr>
            </a:lvl1pPr>
          </a:lstStyle>
          <a:p>
            <a:pPr marL="0" marR="0" lvl="0" indent="0" defTabSz="457200" rtl="0" eaLnBrk="1" fontAlgn="auto" latinLnBrk="0" hangingPunct="1">
              <a:lnSpc>
                <a:spcPct val="100000"/>
              </a:lnSpc>
              <a:spcBef>
                <a:spcPct val="0"/>
              </a:spcBef>
              <a:spcAft>
                <a:spcPts val="0"/>
              </a:spcAft>
              <a:buClrTx/>
              <a:buSzTx/>
              <a:buFontTx/>
              <a:buNone/>
              <a:tabLst/>
              <a:defRPr/>
            </a:pPr>
            <a:r>
              <a:rPr lang="es-MX" sz="4000" i="0" dirty="0">
                <a:solidFill>
                  <a:schemeClr val="tx1"/>
                </a:solidFill>
                <a:effectLst>
                  <a:outerShdw blurRad="38100" dist="38100" dir="2700000" algn="tl">
                    <a:srgbClr val="000000">
                      <a:alpha val="43137"/>
                    </a:srgbClr>
                  </a:outerShdw>
                </a:effectLst>
                <a:latin typeface="+mj-lt"/>
                <a:cs typeface="+mj-cs"/>
              </a:rPr>
              <a:t>Resultados de Aprendizaje Proyectados. </a:t>
            </a:r>
            <a:endParaRPr lang="es-CO" sz="4000" i="0" dirty="0">
              <a:solidFill>
                <a:schemeClr val="tx1"/>
              </a:solidFill>
              <a:effectLst>
                <a:outerShdw blurRad="38100" dist="38100" dir="2700000" algn="tl">
                  <a:srgbClr val="000000">
                    <a:alpha val="43137"/>
                  </a:srgbClr>
                </a:outerShdw>
              </a:effectLst>
              <a:latin typeface="+mj-lt"/>
              <a:cs typeface="+mj-cs"/>
            </a:endParaRPr>
          </a:p>
        </p:txBody>
      </p:sp>
      <p:sp>
        <p:nvSpPr>
          <p:cNvPr id="5" name="CuadroTexto 4"/>
          <p:cNvSpPr txBox="1"/>
          <p:nvPr/>
        </p:nvSpPr>
        <p:spPr>
          <a:xfrm>
            <a:off x="9227596" y="3355092"/>
            <a:ext cx="2964403" cy="646331"/>
          </a:xfrm>
          <a:prstGeom prst="rect">
            <a:avLst/>
          </a:prstGeom>
          <a:solidFill>
            <a:schemeClr val="accent4"/>
          </a:solidFill>
        </p:spPr>
        <p:txBody>
          <a:bodyPr wrap="square" rtlCol="0">
            <a:spAutoFit/>
          </a:bodyPr>
          <a:lstStyle/>
          <a:p>
            <a:pPr algn="ctr"/>
            <a:r>
              <a:rPr lang="es-MX" b="1" dirty="0">
                <a:effectLst>
                  <a:outerShdw blurRad="38100" dist="38100" dir="2700000" algn="tl">
                    <a:srgbClr val="000000">
                      <a:alpha val="43137"/>
                    </a:srgbClr>
                  </a:outerShdw>
                </a:effectLst>
              </a:rPr>
              <a:t>Estudiantes en la Universidad de Cartagena</a:t>
            </a:r>
            <a:endParaRPr lang="es-CO" b="1" dirty="0">
              <a:effectLst>
                <a:outerShdw blurRad="38100" dist="38100" dir="2700000" algn="tl">
                  <a:srgbClr val="000000">
                    <a:alpha val="43137"/>
                  </a:srgbClr>
                </a:outerShdw>
              </a:effectLst>
            </a:endParaRPr>
          </a:p>
        </p:txBody>
      </p:sp>
      <p:pic>
        <p:nvPicPr>
          <p:cNvPr id="6" name="Imagen 5">
            <a:extLst>
              <a:ext uri="{FF2B5EF4-FFF2-40B4-BE49-F238E27FC236}">
                <a16:creationId xmlns:a16="http://schemas.microsoft.com/office/drawing/2014/main" id="{16F3C5FC-1098-A9EA-902D-DF671015436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27596" y="4361202"/>
            <a:ext cx="2745665" cy="1749142"/>
          </a:xfrm>
          <a:prstGeom prst="rect">
            <a:avLst/>
          </a:prstGeom>
          <a:noFill/>
          <a:ln>
            <a:noFill/>
          </a:ln>
        </p:spPr>
      </p:pic>
      <p:graphicFrame>
        <p:nvGraphicFramePr>
          <p:cNvPr id="3" name="Tabla 2">
            <a:extLst>
              <a:ext uri="{FF2B5EF4-FFF2-40B4-BE49-F238E27FC236}">
                <a16:creationId xmlns:a16="http://schemas.microsoft.com/office/drawing/2014/main" id="{1637B59A-BF5F-B3CF-D798-1B61B18A9E07}"/>
              </a:ext>
            </a:extLst>
          </p:cNvPr>
          <p:cNvGraphicFramePr>
            <a:graphicFrameLocks noGrp="1"/>
          </p:cNvGraphicFramePr>
          <p:nvPr>
            <p:extLst>
              <p:ext uri="{D42A27DB-BD31-4B8C-83A1-F6EECF244321}">
                <p14:modId xmlns:p14="http://schemas.microsoft.com/office/powerpoint/2010/main" val="3777031531"/>
              </p:ext>
            </p:extLst>
          </p:nvPr>
        </p:nvGraphicFramePr>
        <p:xfrm>
          <a:off x="557939" y="831732"/>
          <a:ext cx="8469303" cy="5693052"/>
        </p:xfrm>
        <a:graphic>
          <a:graphicData uri="http://schemas.openxmlformats.org/drawingml/2006/table">
            <a:tbl>
              <a:tblPr firstRow="1" firstCol="1" bandRow="1"/>
              <a:tblGrid>
                <a:gridCol w="1855811">
                  <a:extLst>
                    <a:ext uri="{9D8B030D-6E8A-4147-A177-3AD203B41FA5}">
                      <a16:colId xmlns:a16="http://schemas.microsoft.com/office/drawing/2014/main" val="1104440934"/>
                    </a:ext>
                  </a:extLst>
                </a:gridCol>
                <a:gridCol w="4003582">
                  <a:extLst>
                    <a:ext uri="{9D8B030D-6E8A-4147-A177-3AD203B41FA5}">
                      <a16:colId xmlns:a16="http://schemas.microsoft.com/office/drawing/2014/main" val="2513041931"/>
                    </a:ext>
                  </a:extLst>
                </a:gridCol>
                <a:gridCol w="2609910">
                  <a:extLst>
                    <a:ext uri="{9D8B030D-6E8A-4147-A177-3AD203B41FA5}">
                      <a16:colId xmlns:a16="http://schemas.microsoft.com/office/drawing/2014/main" val="4226484686"/>
                    </a:ext>
                  </a:extLst>
                </a:gridCol>
              </a:tblGrid>
              <a:tr h="201827">
                <a:tc>
                  <a:txBody>
                    <a:bodyPr/>
                    <a:lstStyle/>
                    <a:p>
                      <a:pPr algn="ctr"/>
                      <a:r>
                        <a:rPr lang="es-CO" sz="9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COMPETENCIAS</a:t>
                      </a:r>
                      <a:endParaRPr lang="es-CO" sz="1100">
                        <a:effectLst/>
                        <a:latin typeface="Cambria" panose="02040503050406030204" pitchFamily="18" charset="0"/>
                        <a:ea typeface="MS Mincho" panose="02020609040205080304" pitchFamily="49" charset="-128"/>
                        <a:cs typeface="Times New Roman" panose="02020603050405020304" pitchFamily="18" charset="0"/>
                      </a:endParaRPr>
                    </a:p>
                  </a:txBody>
                  <a:tcPr marL="40145" marR="40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BB59"/>
                    </a:solidFill>
                  </a:tcPr>
                </a:tc>
                <a:tc>
                  <a:txBody>
                    <a:bodyPr/>
                    <a:lstStyle/>
                    <a:p>
                      <a:pPr algn="ctr"/>
                      <a:r>
                        <a:rPr lang="es-CO" sz="9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RESULTADOS DE APRENDIZAJE</a:t>
                      </a:r>
                      <a:endParaRPr lang="es-CO" sz="1100">
                        <a:effectLst/>
                        <a:latin typeface="Cambria" panose="02040503050406030204" pitchFamily="18" charset="0"/>
                        <a:ea typeface="MS Mincho" panose="02020609040205080304" pitchFamily="49" charset="-128"/>
                        <a:cs typeface="Times New Roman" panose="02020603050405020304" pitchFamily="18" charset="0"/>
                      </a:endParaRPr>
                    </a:p>
                  </a:txBody>
                  <a:tcPr marL="40145" marR="40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BB59"/>
                    </a:solidFill>
                  </a:tcPr>
                </a:tc>
                <a:tc>
                  <a:txBody>
                    <a:bodyPr/>
                    <a:lstStyle/>
                    <a:p>
                      <a:pPr algn="ctr"/>
                      <a:r>
                        <a:rPr lang="es-CO" sz="9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CURSOS  ASOCIADOS</a:t>
                      </a:r>
                      <a:endParaRPr lang="es-CO" sz="1100">
                        <a:effectLst/>
                        <a:latin typeface="Cambria" panose="02040503050406030204" pitchFamily="18" charset="0"/>
                        <a:ea typeface="MS Mincho" panose="02020609040205080304" pitchFamily="49" charset="-128"/>
                        <a:cs typeface="Times New Roman" panose="02020603050405020304" pitchFamily="18" charset="0"/>
                      </a:endParaRPr>
                    </a:p>
                  </a:txBody>
                  <a:tcPr marL="40145" marR="40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BB59"/>
                    </a:solidFill>
                  </a:tcPr>
                </a:tc>
                <a:extLst>
                  <a:ext uri="{0D108BD9-81ED-4DB2-BD59-A6C34878D82A}">
                    <a16:rowId xmlns:a16="http://schemas.microsoft.com/office/drawing/2014/main" val="2724161455"/>
                  </a:ext>
                </a:extLst>
              </a:tr>
              <a:tr h="807309">
                <a:tc>
                  <a:txBody>
                    <a:bodyPr/>
                    <a:lstStyle/>
                    <a:p>
                      <a:pPr algn="ctr"/>
                      <a:r>
                        <a:rPr lang="es-CO"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s-CO" sz="1100">
                        <a:effectLst/>
                        <a:latin typeface="Cambria" panose="02040503050406030204" pitchFamily="18" charset="0"/>
                        <a:ea typeface="MS Mincho" panose="02020609040205080304" pitchFamily="49" charset="-128"/>
                        <a:cs typeface="Times New Roman" panose="02020603050405020304" pitchFamily="18" charset="0"/>
                      </a:endParaRPr>
                    </a:p>
                    <a:p>
                      <a:pPr algn="ctr"/>
                      <a:r>
                        <a:rPr lang="es-CO"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Apropiación de Conocimientos</a:t>
                      </a:r>
                      <a:endParaRPr lang="es-CO" sz="1100">
                        <a:effectLst/>
                        <a:latin typeface="Cambria" panose="02040503050406030204" pitchFamily="18" charset="0"/>
                        <a:ea typeface="MS Mincho" panose="02020609040205080304" pitchFamily="49" charset="-128"/>
                        <a:cs typeface="Times New Roman" panose="02020603050405020304" pitchFamily="18" charset="0"/>
                      </a:endParaRPr>
                    </a:p>
                  </a:txBody>
                  <a:tcPr marL="40145" marR="40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just"/>
                      <a:r>
                        <a:rPr lang="es-CO"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R1. Decide con criterios definidos un trabajo de investigación o forma parte de un Grupo de Investigación en el que se abordan problemas concretos de la física y las aplicaciones a la tecnología.</a:t>
                      </a:r>
                      <a:endParaRPr lang="es-CO" sz="1100">
                        <a:effectLst/>
                        <a:latin typeface="Cambria" panose="02040503050406030204" pitchFamily="18" charset="0"/>
                        <a:ea typeface="MS Mincho" panose="02020609040205080304" pitchFamily="49" charset="-128"/>
                        <a:cs typeface="Times New Roman" panose="02020603050405020304" pitchFamily="18" charset="0"/>
                      </a:endParaRPr>
                    </a:p>
                  </a:txBody>
                  <a:tcPr marL="40145" marR="40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r>
                        <a:rPr lang="es-CO"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Cursos básicos y avanzados</a:t>
                      </a:r>
                      <a:endParaRPr lang="es-CO" sz="1100">
                        <a:effectLst/>
                        <a:latin typeface="Cambria" panose="02040503050406030204" pitchFamily="18" charset="0"/>
                        <a:ea typeface="MS Mincho" panose="02020609040205080304" pitchFamily="49" charset="-128"/>
                        <a:cs typeface="Times New Roman" panose="02020603050405020304" pitchFamily="18" charset="0"/>
                      </a:endParaRPr>
                    </a:p>
                    <a:p>
                      <a:r>
                        <a:rPr lang="es-CO"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Seminarios</a:t>
                      </a:r>
                      <a:endParaRPr lang="es-CO" sz="1100">
                        <a:effectLst/>
                        <a:latin typeface="Cambria" panose="02040503050406030204" pitchFamily="18" charset="0"/>
                        <a:ea typeface="MS Mincho" panose="02020609040205080304" pitchFamily="49" charset="-128"/>
                        <a:cs typeface="Times New Roman" panose="02020603050405020304" pitchFamily="18" charset="0"/>
                      </a:endParaRPr>
                    </a:p>
                    <a:p>
                      <a:r>
                        <a:rPr lang="es-CO"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Trabajo de grado</a:t>
                      </a:r>
                      <a:endParaRPr lang="es-CO" sz="1100">
                        <a:effectLst/>
                        <a:latin typeface="Cambria" panose="02040503050406030204" pitchFamily="18" charset="0"/>
                        <a:ea typeface="MS Mincho" panose="02020609040205080304" pitchFamily="49" charset="-128"/>
                        <a:cs typeface="Times New Roman" panose="02020603050405020304" pitchFamily="18" charset="0"/>
                      </a:endParaRPr>
                    </a:p>
                  </a:txBody>
                  <a:tcPr marL="40145" marR="401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extLst>
                  <a:ext uri="{0D108BD9-81ED-4DB2-BD59-A6C34878D82A}">
                    <a16:rowId xmlns:a16="http://schemas.microsoft.com/office/drawing/2014/main" val="2855001784"/>
                  </a:ext>
                </a:extLst>
              </a:tr>
              <a:tr h="849192">
                <a:tc>
                  <a:txBody>
                    <a:bodyPr/>
                    <a:lstStyle/>
                    <a:p>
                      <a:pPr algn="ctr"/>
                      <a:r>
                        <a:rPr lang="es-CO"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Comprensión</a:t>
                      </a:r>
                      <a:endParaRPr lang="es-CO" sz="1100">
                        <a:effectLst/>
                        <a:latin typeface="Cambria" panose="02040503050406030204" pitchFamily="18" charset="0"/>
                        <a:ea typeface="MS Mincho" panose="02020609040205080304" pitchFamily="49" charset="-128"/>
                        <a:cs typeface="Times New Roman" panose="02020603050405020304" pitchFamily="18" charset="0"/>
                      </a:endParaRPr>
                    </a:p>
                  </a:txBody>
                  <a:tcPr marL="40145" marR="40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just"/>
                      <a:r>
                        <a:rPr lang="es-CO"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R2.</a:t>
                      </a:r>
                      <a:r>
                        <a:rPr lang="es-CO" sz="1100">
                          <a:solidFill>
                            <a:srgbClr val="000000"/>
                          </a:solidFill>
                          <a:effectLst/>
                          <a:latin typeface="Calibri" panose="020F0502020204030204" pitchFamily="34" charset="0"/>
                          <a:ea typeface="MS Mincho" panose="02020609040205080304" pitchFamily="49" charset="-128"/>
                          <a:cs typeface="Times New Roman" panose="02020603050405020304" pitchFamily="18" charset="0"/>
                        </a:rPr>
                        <a:t> </a:t>
                      </a:r>
                      <a:r>
                        <a:rPr lang="es-CO"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Interpreta en forma adecuada resultados propios de las Ciencias Físicas y aquellos que resulten de estudios específicos en las líneas de investigación con enfoque   interdisciplinario.</a:t>
                      </a:r>
                      <a:endParaRPr lang="es-CO" sz="1100">
                        <a:effectLst/>
                        <a:latin typeface="Cambria" panose="02040503050406030204" pitchFamily="18" charset="0"/>
                        <a:ea typeface="MS Mincho" panose="02020609040205080304" pitchFamily="49" charset="-128"/>
                        <a:cs typeface="Times New Roman" panose="02020603050405020304" pitchFamily="18" charset="0"/>
                      </a:endParaRPr>
                    </a:p>
                  </a:txBody>
                  <a:tcPr marL="40145" marR="40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r>
                        <a:rPr lang="es-CO"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Cursos básicos y avanzados</a:t>
                      </a:r>
                      <a:endParaRPr lang="es-CO" sz="1100">
                        <a:effectLst/>
                        <a:latin typeface="Cambria" panose="02040503050406030204" pitchFamily="18" charset="0"/>
                        <a:ea typeface="MS Mincho" panose="02020609040205080304" pitchFamily="49" charset="-128"/>
                        <a:cs typeface="Times New Roman" panose="02020603050405020304" pitchFamily="18" charset="0"/>
                      </a:endParaRPr>
                    </a:p>
                    <a:p>
                      <a:r>
                        <a:rPr lang="es-CO"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Seminarios</a:t>
                      </a:r>
                      <a:endParaRPr lang="es-CO" sz="1100">
                        <a:effectLst/>
                        <a:latin typeface="Cambria" panose="02040503050406030204" pitchFamily="18" charset="0"/>
                        <a:ea typeface="MS Mincho" panose="02020609040205080304" pitchFamily="49" charset="-128"/>
                        <a:cs typeface="Times New Roman" panose="02020603050405020304" pitchFamily="18" charset="0"/>
                      </a:endParaRPr>
                    </a:p>
                    <a:p>
                      <a:r>
                        <a:rPr lang="es-CO"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Electivas</a:t>
                      </a:r>
                      <a:endParaRPr lang="es-CO" sz="1100">
                        <a:effectLst/>
                        <a:latin typeface="Cambria" panose="02040503050406030204" pitchFamily="18" charset="0"/>
                        <a:ea typeface="MS Mincho" panose="02020609040205080304" pitchFamily="49" charset="-128"/>
                        <a:cs typeface="Times New Roman" panose="02020603050405020304" pitchFamily="18" charset="0"/>
                      </a:endParaRPr>
                    </a:p>
                    <a:p>
                      <a:r>
                        <a:rPr lang="es-CO"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Trabajo de grado</a:t>
                      </a:r>
                      <a:endParaRPr lang="es-CO" sz="1100">
                        <a:effectLst/>
                        <a:latin typeface="Cambria" panose="02040503050406030204" pitchFamily="18" charset="0"/>
                        <a:ea typeface="MS Mincho" panose="02020609040205080304" pitchFamily="49" charset="-128"/>
                        <a:cs typeface="Times New Roman" panose="02020603050405020304" pitchFamily="18" charset="0"/>
                      </a:endParaRPr>
                    </a:p>
                  </a:txBody>
                  <a:tcPr marL="40145" marR="40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extLst>
                  <a:ext uri="{0D108BD9-81ED-4DB2-BD59-A6C34878D82A}">
                    <a16:rowId xmlns:a16="http://schemas.microsoft.com/office/drawing/2014/main" val="982724099"/>
                  </a:ext>
                </a:extLst>
              </a:tr>
              <a:tr h="1210967">
                <a:tc>
                  <a:txBody>
                    <a:bodyPr/>
                    <a:lstStyle/>
                    <a:p>
                      <a:pPr algn="ctr"/>
                      <a:r>
                        <a:rPr lang="es-CO"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Capacidad de Aplicación</a:t>
                      </a:r>
                      <a:endParaRPr lang="es-CO" sz="1100">
                        <a:effectLst/>
                        <a:latin typeface="Cambria" panose="02040503050406030204" pitchFamily="18" charset="0"/>
                        <a:ea typeface="MS Mincho" panose="02020609040205080304" pitchFamily="49" charset="-128"/>
                        <a:cs typeface="Times New Roman" panose="02020603050405020304" pitchFamily="18" charset="0"/>
                      </a:endParaRPr>
                    </a:p>
                  </a:txBody>
                  <a:tcPr marL="40145" marR="40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just"/>
                      <a:r>
                        <a:rPr lang="es-CO"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R3. Aplica los conocimientos avanzados para desarrollarlos en los grupos de investigación, ya sea en proyecto de investigación o específicamente en los trabajos de grados, dando muestra de creatividad, innovación y originalidad para la solución de los problemas en la docencia o en la investigación.</a:t>
                      </a:r>
                      <a:endParaRPr lang="es-CO" sz="1100">
                        <a:effectLst/>
                        <a:latin typeface="Cambria" panose="02040503050406030204" pitchFamily="18" charset="0"/>
                        <a:ea typeface="MS Mincho" panose="02020609040205080304" pitchFamily="49" charset="-128"/>
                        <a:cs typeface="Times New Roman" panose="02020603050405020304" pitchFamily="18" charset="0"/>
                      </a:endParaRPr>
                    </a:p>
                  </a:txBody>
                  <a:tcPr marL="40145" marR="40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r>
                        <a:rPr lang="es-CO"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Cursos básicos y avanzados</a:t>
                      </a:r>
                      <a:endParaRPr lang="es-CO" sz="1100">
                        <a:effectLst/>
                        <a:latin typeface="Cambria" panose="02040503050406030204" pitchFamily="18" charset="0"/>
                        <a:ea typeface="MS Mincho" panose="02020609040205080304" pitchFamily="49" charset="-128"/>
                        <a:cs typeface="Times New Roman" panose="02020603050405020304" pitchFamily="18" charset="0"/>
                      </a:endParaRPr>
                    </a:p>
                    <a:p>
                      <a:r>
                        <a:rPr lang="es-CO"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Seminarios</a:t>
                      </a:r>
                      <a:endParaRPr lang="es-CO" sz="1100">
                        <a:effectLst/>
                        <a:latin typeface="Cambria" panose="02040503050406030204" pitchFamily="18" charset="0"/>
                        <a:ea typeface="MS Mincho" panose="02020609040205080304" pitchFamily="49" charset="-128"/>
                        <a:cs typeface="Times New Roman" panose="02020603050405020304" pitchFamily="18" charset="0"/>
                      </a:endParaRPr>
                    </a:p>
                    <a:p>
                      <a:r>
                        <a:rPr lang="es-CO"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Electivas</a:t>
                      </a:r>
                      <a:endParaRPr lang="es-CO" sz="1100">
                        <a:effectLst/>
                        <a:latin typeface="Cambria" panose="02040503050406030204" pitchFamily="18" charset="0"/>
                        <a:ea typeface="MS Mincho" panose="02020609040205080304" pitchFamily="49" charset="-128"/>
                        <a:cs typeface="Times New Roman" panose="02020603050405020304" pitchFamily="18" charset="0"/>
                      </a:endParaRPr>
                    </a:p>
                    <a:p>
                      <a:r>
                        <a:rPr lang="es-CO"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Trabajo de grado</a:t>
                      </a:r>
                      <a:endParaRPr lang="es-CO" sz="1100">
                        <a:effectLst/>
                        <a:latin typeface="Cambria" panose="02040503050406030204" pitchFamily="18" charset="0"/>
                        <a:ea typeface="MS Mincho" panose="02020609040205080304" pitchFamily="49" charset="-128"/>
                        <a:cs typeface="Times New Roman" panose="02020603050405020304" pitchFamily="18" charset="0"/>
                      </a:endParaRPr>
                    </a:p>
                  </a:txBody>
                  <a:tcPr marL="40145" marR="40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extLst>
                  <a:ext uri="{0D108BD9-81ED-4DB2-BD59-A6C34878D82A}">
                    <a16:rowId xmlns:a16="http://schemas.microsoft.com/office/drawing/2014/main" val="465509045"/>
                  </a:ext>
                </a:extLst>
              </a:tr>
              <a:tr h="1009139">
                <a:tc>
                  <a:txBody>
                    <a:bodyPr/>
                    <a:lstStyle/>
                    <a:p>
                      <a:pPr algn="ctr"/>
                      <a:r>
                        <a:rPr lang="es-CO"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Capacidad de Análisis</a:t>
                      </a:r>
                      <a:endParaRPr lang="es-CO" sz="1100">
                        <a:effectLst/>
                        <a:latin typeface="Cambria" panose="02040503050406030204" pitchFamily="18" charset="0"/>
                        <a:ea typeface="MS Mincho" panose="02020609040205080304" pitchFamily="49" charset="-128"/>
                        <a:cs typeface="Times New Roman" panose="02020603050405020304" pitchFamily="18" charset="0"/>
                      </a:endParaRPr>
                    </a:p>
                  </a:txBody>
                  <a:tcPr marL="40145" marR="40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just"/>
                      <a:r>
                        <a:rPr lang="es-CO"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R4. Clasifica los componentes de alguna situación problémica relacionada con teorías contemporáneas y retos que se le presentan en las ciencias físicas y en la tecnología hasta llegar a conocer sus elementos fundamentales y las relaciones que existe entre ellos.</a:t>
                      </a:r>
                      <a:endParaRPr lang="es-CO" sz="1100">
                        <a:effectLst/>
                        <a:latin typeface="Cambria" panose="02040503050406030204" pitchFamily="18" charset="0"/>
                        <a:ea typeface="MS Mincho" panose="02020609040205080304" pitchFamily="49" charset="-128"/>
                        <a:cs typeface="Times New Roman" panose="02020603050405020304" pitchFamily="18" charset="0"/>
                      </a:endParaRPr>
                    </a:p>
                  </a:txBody>
                  <a:tcPr marL="40145" marR="40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r>
                        <a:rPr lang="es-CO"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Cursos básicos y avanzados</a:t>
                      </a:r>
                      <a:endParaRPr lang="es-CO" sz="1100">
                        <a:effectLst/>
                        <a:latin typeface="Cambria" panose="02040503050406030204" pitchFamily="18" charset="0"/>
                        <a:ea typeface="MS Mincho" panose="02020609040205080304" pitchFamily="49" charset="-128"/>
                        <a:cs typeface="Times New Roman" panose="02020603050405020304" pitchFamily="18" charset="0"/>
                      </a:endParaRPr>
                    </a:p>
                    <a:p>
                      <a:r>
                        <a:rPr lang="es-CO"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Seminarios</a:t>
                      </a:r>
                      <a:endParaRPr lang="es-CO" sz="1100">
                        <a:effectLst/>
                        <a:latin typeface="Cambria" panose="02040503050406030204" pitchFamily="18" charset="0"/>
                        <a:ea typeface="MS Mincho" panose="02020609040205080304" pitchFamily="49" charset="-128"/>
                        <a:cs typeface="Times New Roman" panose="02020603050405020304" pitchFamily="18" charset="0"/>
                      </a:endParaRPr>
                    </a:p>
                    <a:p>
                      <a:r>
                        <a:rPr lang="es-CO"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Electivas</a:t>
                      </a:r>
                      <a:endParaRPr lang="es-CO" sz="1100">
                        <a:effectLst/>
                        <a:latin typeface="Cambria" panose="02040503050406030204" pitchFamily="18" charset="0"/>
                        <a:ea typeface="MS Mincho" panose="02020609040205080304" pitchFamily="49" charset="-128"/>
                        <a:cs typeface="Times New Roman" panose="02020603050405020304" pitchFamily="18" charset="0"/>
                      </a:endParaRPr>
                    </a:p>
                    <a:p>
                      <a:r>
                        <a:rPr lang="es-CO"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Trabajo de grado</a:t>
                      </a:r>
                      <a:endParaRPr lang="es-CO" sz="1100">
                        <a:effectLst/>
                        <a:latin typeface="Cambria" panose="02040503050406030204" pitchFamily="18" charset="0"/>
                        <a:ea typeface="MS Mincho" panose="02020609040205080304" pitchFamily="49" charset="-128"/>
                        <a:cs typeface="Times New Roman" panose="02020603050405020304" pitchFamily="18" charset="0"/>
                      </a:endParaRPr>
                    </a:p>
                  </a:txBody>
                  <a:tcPr marL="40145" marR="40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extLst>
                  <a:ext uri="{0D108BD9-81ED-4DB2-BD59-A6C34878D82A}">
                    <a16:rowId xmlns:a16="http://schemas.microsoft.com/office/drawing/2014/main" val="3019836782"/>
                  </a:ext>
                </a:extLst>
              </a:tr>
              <a:tr h="807309">
                <a:tc>
                  <a:txBody>
                    <a:bodyPr/>
                    <a:lstStyle/>
                    <a:p>
                      <a:pPr algn="ctr"/>
                      <a:r>
                        <a:rPr lang="es-CO"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Capacidad de Síntesis</a:t>
                      </a:r>
                      <a:endParaRPr lang="es-CO" sz="1100">
                        <a:effectLst/>
                        <a:latin typeface="Cambria" panose="02040503050406030204" pitchFamily="18" charset="0"/>
                        <a:ea typeface="MS Mincho" panose="02020609040205080304" pitchFamily="49" charset="-128"/>
                        <a:cs typeface="Times New Roman" panose="02020603050405020304" pitchFamily="18" charset="0"/>
                      </a:endParaRPr>
                    </a:p>
                  </a:txBody>
                  <a:tcPr marL="40145" marR="40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just"/>
                      <a:r>
                        <a:rPr lang="es-CO"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R5.  Apertura la mente para procesar ideas y pensamiento crítico en las ciencias físicas, para apropiarse de nuevas ideas y profundizar sobre ellas </a:t>
                      </a:r>
                      <a:endParaRPr lang="es-CO" sz="1100">
                        <a:effectLst/>
                        <a:latin typeface="Cambria" panose="02040503050406030204" pitchFamily="18" charset="0"/>
                        <a:ea typeface="MS Mincho" panose="02020609040205080304" pitchFamily="49" charset="-128"/>
                        <a:cs typeface="Times New Roman" panose="02020603050405020304" pitchFamily="18" charset="0"/>
                      </a:endParaRPr>
                    </a:p>
                  </a:txBody>
                  <a:tcPr marL="40145" marR="40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r>
                        <a:rPr lang="es-CO"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Cursos básicos y avanzados</a:t>
                      </a:r>
                      <a:endParaRPr lang="es-CO" sz="1100">
                        <a:effectLst/>
                        <a:latin typeface="Cambria" panose="02040503050406030204" pitchFamily="18" charset="0"/>
                        <a:ea typeface="MS Mincho" panose="02020609040205080304" pitchFamily="49" charset="-128"/>
                        <a:cs typeface="Times New Roman" panose="02020603050405020304" pitchFamily="18" charset="0"/>
                      </a:endParaRPr>
                    </a:p>
                    <a:p>
                      <a:r>
                        <a:rPr lang="es-CO"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Seminarios</a:t>
                      </a:r>
                      <a:endParaRPr lang="es-CO" sz="1100">
                        <a:effectLst/>
                        <a:latin typeface="Cambria" panose="02040503050406030204" pitchFamily="18" charset="0"/>
                        <a:ea typeface="MS Mincho" panose="02020609040205080304" pitchFamily="49" charset="-128"/>
                        <a:cs typeface="Times New Roman" panose="02020603050405020304" pitchFamily="18" charset="0"/>
                      </a:endParaRPr>
                    </a:p>
                    <a:p>
                      <a:r>
                        <a:rPr lang="es-CO"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Electivas</a:t>
                      </a:r>
                      <a:endParaRPr lang="es-CO" sz="1100">
                        <a:effectLst/>
                        <a:latin typeface="Cambria" panose="02040503050406030204" pitchFamily="18" charset="0"/>
                        <a:ea typeface="MS Mincho" panose="02020609040205080304" pitchFamily="49" charset="-128"/>
                        <a:cs typeface="Times New Roman" panose="02020603050405020304" pitchFamily="18" charset="0"/>
                      </a:endParaRPr>
                    </a:p>
                    <a:p>
                      <a:r>
                        <a:rPr lang="es-CO"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Trabajo de grado</a:t>
                      </a:r>
                      <a:endParaRPr lang="es-CO" sz="1100">
                        <a:effectLst/>
                        <a:latin typeface="Cambria" panose="02040503050406030204" pitchFamily="18" charset="0"/>
                        <a:ea typeface="MS Mincho" panose="02020609040205080304" pitchFamily="49" charset="-128"/>
                        <a:cs typeface="Times New Roman" panose="02020603050405020304" pitchFamily="18" charset="0"/>
                      </a:endParaRPr>
                    </a:p>
                  </a:txBody>
                  <a:tcPr marL="40145" marR="40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extLst>
                  <a:ext uri="{0D108BD9-81ED-4DB2-BD59-A6C34878D82A}">
                    <a16:rowId xmlns:a16="http://schemas.microsoft.com/office/drawing/2014/main" val="3518872832"/>
                  </a:ext>
                </a:extLst>
              </a:tr>
              <a:tr h="807309">
                <a:tc>
                  <a:txBody>
                    <a:bodyPr/>
                    <a:lstStyle/>
                    <a:p>
                      <a:pPr algn="ctr"/>
                      <a:r>
                        <a:rPr lang="es-CO"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Capacidad de Evaluar</a:t>
                      </a:r>
                      <a:endParaRPr lang="es-CO" sz="1100">
                        <a:effectLst/>
                        <a:latin typeface="Cambria" panose="02040503050406030204" pitchFamily="18" charset="0"/>
                        <a:ea typeface="MS Mincho" panose="02020609040205080304" pitchFamily="49" charset="-128"/>
                        <a:cs typeface="Times New Roman" panose="02020603050405020304" pitchFamily="18" charset="0"/>
                      </a:endParaRPr>
                    </a:p>
                  </a:txBody>
                  <a:tcPr marL="40145" marR="40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just"/>
                      <a:r>
                        <a:rPr lang="es-CO" sz="9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R6. Realiza juicios críticos sobre los resultados obtenidos en los procesos de investigación y sus actividades profesionales.</a:t>
                      </a:r>
                      <a:endParaRPr lang="es-CO" sz="1100">
                        <a:effectLst/>
                        <a:latin typeface="Cambria" panose="02040503050406030204" pitchFamily="18" charset="0"/>
                        <a:ea typeface="MS Mincho" panose="02020609040205080304" pitchFamily="49" charset="-128"/>
                        <a:cs typeface="Times New Roman" panose="02020603050405020304" pitchFamily="18" charset="0"/>
                      </a:endParaRPr>
                    </a:p>
                  </a:txBody>
                  <a:tcPr marL="40145" marR="40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r>
                        <a:rPr lang="es-CO" sz="9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Cursos básicos y avanzados</a:t>
                      </a:r>
                      <a:endParaRPr lang="es-CO" sz="1100" dirty="0">
                        <a:effectLst/>
                        <a:latin typeface="Cambria" panose="02040503050406030204" pitchFamily="18" charset="0"/>
                        <a:ea typeface="MS Mincho" panose="02020609040205080304" pitchFamily="49" charset="-128"/>
                        <a:cs typeface="Times New Roman" panose="02020603050405020304" pitchFamily="18" charset="0"/>
                      </a:endParaRPr>
                    </a:p>
                    <a:p>
                      <a:r>
                        <a:rPr lang="es-CO" sz="9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Seminarios</a:t>
                      </a:r>
                      <a:endParaRPr lang="es-CO" sz="1100" dirty="0">
                        <a:effectLst/>
                        <a:latin typeface="Cambria" panose="02040503050406030204" pitchFamily="18" charset="0"/>
                        <a:ea typeface="MS Mincho" panose="02020609040205080304" pitchFamily="49" charset="-128"/>
                        <a:cs typeface="Times New Roman" panose="02020603050405020304" pitchFamily="18" charset="0"/>
                      </a:endParaRPr>
                    </a:p>
                    <a:p>
                      <a:r>
                        <a:rPr lang="es-CO" sz="9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Electivas</a:t>
                      </a:r>
                      <a:endParaRPr lang="es-CO" sz="1100" dirty="0">
                        <a:effectLst/>
                        <a:latin typeface="Cambria" panose="02040503050406030204" pitchFamily="18" charset="0"/>
                        <a:ea typeface="MS Mincho" panose="02020609040205080304" pitchFamily="49" charset="-128"/>
                        <a:cs typeface="Times New Roman" panose="02020603050405020304" pitchFamily="18" charset="0"/>
                      </a:endParaRPr>
                    </a:p>
                    <a:p>
                      <a:r>
                        <a:rPr lang="es-CO" sz="9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Trabajo de grado</a:t>
                      </a:r>
                      <a:endParaRPr lang="es-CO" sz="11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0145" marR="401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extLst>
                  <a:ext uri="{0D108BD9-81ED-4DB2-BD59-A6C34878D82A}">
                    <a16:rowId xmlns:a16="http://schemas.microsoft.com/office/drawing/2014/main" val="3493751963"/>
                  </a:ext>
                </a:extLst>
              </a:tr>
            </a:tbl>
          </a:graphicData>
        </a:graphic>
      </p:graphicFrame>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27597" y="949293"/>
            <a:ext cx="2964403" cy="2224213"/>
          </a:xfrm>
          <a:prstGeom prst="rect">
            <a:avLst/>
          </a:prstGeom>
        </p:spPr>
      </p:pic>
    </p:spTree>
    <p:extLst>
      <p:ext uri="{BB962C8B-B14F-4D97-AF65-F5344CB8AC3E}">
        <p14:creationId xmlns:p14="http://schemas.microsoft.com/office/powerpoint/2010/main" val="2867116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0" y="0"/>
            <a:ext cx="10788972" cy="831732"/>
          </a:xfrm>
          <a:prstGeom prst="rect">
            <a:avLst/>
          </a:prstGeom>
        </p:spPr>
        <p:txBody>
          <a:bodyPr>
            <a:noAutofit/>
          </a:bodyPr>
          <a:lstStyle>
            <a:lvl1pPr algn="l" defTabSz="457200" rtl="0" eaLnBrk="1" latinLnBrk="0" hangingPunct="1">
              <a:spcBef>
                <a:spcPct val="0"/>
              </a:spcBef>
              <a:buNone/>
              <a:defRPr sz="2400" b="1" i="1" kern="1200">
                <a:solidFill>
                  <a:srgbClr val="000090"/>
                </a:solidFill>
                <a:effectLst>
                  <a:outerShdw blurRad="50800" dist="38100" dir="8100000" algn="tr" rotWithShape="0">
                    <a:prstClr val="black">
                      <a:alpha val="40000"/>
                    </a:prstClr>
                  </a:outerShdw>
                </a:effectLst>
                <a:latin typeface="Candara"/>
                <a:ea typeface="+mj-ea"/>
                <a:cs typeface="Candara"/>
              </a:defRPr>
            </a:lvl1pPr>
          </a:lstStyle>
          <a:p>
            <a:pPr marL="0" marR="0" lvl="0" indent="0" defTabSz="457200" rtl="0" eaLnBrk="1" fontAlgn="auto" latinLnBrk="0" hangingPunct="1">
              <a:lnSpc>
                <a:spcPct val="100000"/>
              </a:lnSpc>
              <a:spcBef>
                <a:spcPct val="0"/>
              </a:spcBef>
              <a:spcAft>
                <a:spcPts val="0"/>
              </a:spcAft>
              <a:buClrTx/>
              <a:buSzTx/>
              <a:buFontTx/>
              <a:buNone/>
              <a:tabLst/>
              <a:defRPr/>
            </a:pPr>
            <a:r>
              <a:rPr lang="es-MX" sz="4000" i="0" dirty="0">
                <a:solidFill>
                  <a:schemeClr val="tx1"/>
                </a:solidFill>
                <a:effectLst>
                  <a:outerShdw blurRad="38100" dist="38100" dir="2700000" algn="tl">
                    <a:srgbClr val="000000">
                      <a:alpha val="43137"/>
                    </a:srgbClr>
                  </a:outerShdw>
                </a:effectLst>
                <a:latin typeface="+mj-lt"/>
                <a:cs typeface="+mj-cs"/>
              </a:rPr>
              <a:t>Organización y Estrategia Curricular</a:t>
            </a:r>
            <a:endParaRPr lang="es-CO" sz="4000" i="0" dirty="0">
              <a:solidFill>
                <a:schemeClr val="tx1"/>
              </a:solidFill>
              <a:effectLst>
                <a:outerShdw blurRad="38100" dist="38100" dir="2700000" algn="tl">
                  <a:srgbClr val="000000">
                    <a:alpha val="43137"/>
                  </a:srgbClr>
                </a:outerShdw>
              </a:effectLst>
              <a:latin typeface="+mj-lt"/>
              <a:cs typeface="+mj-cs"/>
            </a:endParaRPr>
          </a:p>
        </p:txBody>
      </p:sp>
      <p:sp>
        <p:nvSpPr>
          <p:cNvPr id="5" name="CuadroTexto 4"/>
          <p:cNvSpPr txBox="1"/>
          <p:nvPr/>
        </p:nvSpPr>
        <p:spPr>
          <a:xfrm>
            <a:off x="7180997" y="4282227"/>
            <a:ext cx="4941455" cy="646331"/>
          </a:xfrm>
          <a:prstGeom prst="rect">
            <a:avLst/>
          </a:prstGeom>
          <a:solidFill>
            <a:schemeClr val="accent4"/>
          </a:solidFill>
        </p:spPr>
        <p:txBody>
          <a:bodyPr wrap="square" rtlCol="0">
            <a:spAutoFit/>
          </a:bodyPr>
          <a:lstStyle/>
          <a:p>
            <a:pPr algn="ctr"/>
            <a:r>
              <a:rPr lang="es-CO" b="1" dirty="0">
                <a:effectLst>
                  <a:outerShdw blurRad="38100" dist="38100" dir="2700000" algn="tl">
                    <a:srgbClr val="000000">
                      <a:alpha val="43137"/>
                    </a:srgbClr>
                  </a:outerShdw>
                </a:effectLst>
              </a:rPr>
              <a:t>Universidad Popular del Cesar</a:t>
            </a:r>
          </a:p>
          <a:p>
            <a:pPr algn="ctr"/>
            <a:r>
              <a:rPr lang="es-CO" b="1" dirty="0">
                <a:effectLst>
                  <a:outerShdw blurRad="38100" dist="38100" dir="2700000" algn="tl">
                    <a:srgbClr val="000000">
                      <a:alpha val="43137"/>
                    </a:srgbClr>
                  </a:outerShdw>
                </a:effectLst>
              </a:rPr>
              <a:t>Sede Sabanas</a:t>
            </a:r>
          </a:p>
        </p:txBody>
      </p:sp>
      <p:pic>
        <p:nvPicPr>
          <p:cNvPr id="6" name="Imagen 5">
            <a:extLst>
              <a:ext uri="{FF2B5EF4-FFF2-40B4-BE49-F238E27FC236}">
                <a16:creationId xmlns:a16="http://schemas.microsoft.com/office/drawing/2014/main" id="{16F3C5FC-1098-A9EA-902D-DF671015436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60370" y="5154426"/>
            <a:ext cx="2396845" cy="1542297"/>
          </a:xfrm>
          <a:prstGeom prst="rect">
            <a:avLst/>
          </a:prstGeom>
          <a:noFill/>
          <a:ln>
            <a:noFill/>
          </a:ln>
        </p:spPr>
      </p:pic>
      <p:sp>
        <p:nvSpPr>
          <p:cNvPr id="12" name="CuadroTexto 11">
            <a:extLst>
              <a:ext uri="{FF2B5EF4-FFF2-40B4-BE49-F238E27FC236}">
                <a16:creationId xmlns:a16="http://schemas.microsoft.com/office/drawing/2014/main" id="{92BB2C91-9AC2-FB2F-C644-A1706B9C626D}"/>
              </a:ext>
            </a:extLst>
          </p:cNvPr>
          <p:cNvSpPr txBox="1"/>
          <p:nvPr/>
        </p:nvSpPr>
        <p:spPr>
          <a:xfrm>
            <a:off x="232348" y="789251"/>
            <a:ext cx="9226445" cy="369332"/>
          </a:xfrm>
          <a:prstGeom prst="rect">
            <a:avLst/>
          </a:prstGeom>
          <a:solidFill>
            <a:schemeClr val="accent1"/>
          </a:solidFill>
        </p:spPr>
        <p:txBody>
          <a:bodyPr wrap="square">
            <a:spAutoFit/>
          </a:bodyPr>
          <a:lstStyle/>
          <a:p>
            <a:r>
              <a:rPr lang="es-MX" b="1" dirty="0"/>
              <a:t>Cursos y Actividades Académicas por Componentes y Áreas de Formación</a:t>
            </a:r>
            <a:endParaRPr lang="es-CO" b="1" dirty="0"/>
          </a:p>
        </p:txBody>
      </p:sp>
      <p:pic>
        <p:nvPicPr>
          <p:cNvPr id="13" name="Imagen 12">
            <a:extLst>
              <a:ext uri="{FF2B5EF4-FFF2-40B4-BE49-F238E27FC236}">
                <a16:creationId xmlns:a16="http://schemas.microsoft.com/office/drawing/2014/main" id="{BFF4E3C6-02EB-F74A-DD3C-0B3ECF8D45F0}"/>
              </a:ext>
            </a:extLst>
          </p:cNvPr>
          <p:cNvPicPr>
            <a:picLocks noChangeAspect="1"/>
          </p:cNvPicPr>
          <p:nvPr/>
        </p:nvPicPr>
        <p:blipFill rotWithShape="1">
          <a:blip r:embed="rId3"/>
          <a:srcRect l="9360" r="7440" b="3166"/>
          <a:stretch/>
        </p:blipFill>
        <p:spPr>
          <a:xfrm>
            <a:off x="1289154" y="1297938"/>
            <a:ext cx="5531371" cy="5312724"/>
          </a:xfrm>
          <a:prstGeom prst="rect">
            <a:avLst/>
          </a:prstGeom>
          <a:ln w="57150">
            <a:solidFill>
              <a:schemeClr val="tx1"/>
            </a:solidFill>
          </a:ln>
        </p:spPr>
      </p:pic>
      <p:pic>
        <p:nvPicPr>
          <p:cNvPr id="14" name="Imagen 13">
            <a:extLst>
              <a:ext uri="{FF2B5EF4-FFF2-40B4-BE49-F238E27FC236}">
                <a16:creationId xmlns:a16="http://schemas.microsoft.com/office/drawing/2014/main" id="{D308829F-D394-0350-766A-FC8CE1F291A6}"/>
              </a:ext>
            </a:extLst>
          </p:cNvPr>
          <p:cNvPicPr>
            <a:picLocks noChangeAspect="1"/>
          </p:cNvPicPr>
          <p:nvPr/>
        </p:nvPicPr>
        <p:blipFill>
          <a:blip r:embed="rId4"/>
          <a:stretch>
            <a:fillRect/>
          </a:stretch>
        </p:blipFill>
        <p:spPr>
          <a:xfrm>
            <a:off x="7180998" y="1313978"/>
            <a:ext cx="4941455" cy="2828442"/>
          </a:xfrm>
          <a:prstGeom prst="rect">
            <a:avLst/>
          </a:prstGeom>
        </p:spPr>
      </p:pic>
    </p:spTree>
    <p:extLst>
      <p:ext uri="{BB962C8B-B14F-4D97-AF65-F5344CB8AC3E}">
        <p14:creationId xmlns:p14="http://schemas.microsoft.com/office/powerpoint/2010/main" val="12868419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0" y="0"/>
            <a:ext cx="10788972" cy="831732"/>
          </a:xfrm>
          <a:prstGeom prst="rect">
            <a:avLst/>
          </a:prstGeom>
        </p:spPr>
        <p:txBody>
          <a:bodyPr>
            <a:noAutofit/>
          </a:bodyPr>
          <a:lstStyle>
            <a:lvl1pPr algn="l" defTabSz="457200" rtl="0" eaLnBrk="1" latinLnBrk="0" hangingPunct="1">
              <a:spcBef>
                <a:spcPct val="0"/>
              </a:spcBef>
              <a:buNone/>
              <a:defRPr sz="2400" b="1" i="1" kern="1200">
                <a:solidFill>
                  <a:srgbClr val="000090"/>
                </a:solidFill>
                <a:effectLst>
                  <a:outerShdw blurRad="50800" dist="38100" dir="8100000" algn="tr" rotWithShape="0">
                    <a:prstClr val="black">
                      <a:alpha val="40000"/>
                    </a:prstClr>
                  </a:outerShdw>
                </a:effectLst>
                <a:latin typeface="Candara"/>
                <a:ea typeface="+mj-ea"/>
                <a:cs typeface="Candara"/>
              </a:defRPr>
            </a:lvl1pPr>
          </a:lstStyle>
          <a:p>
            <a:pPr marL="0" marR="0" lvl="0" indent="0" defTabSz="457200" rtl="0" eaLnBrk="1" fontAlgn="auto" latinLnBrk="0" hangingPunct="1">
              <a:lnSpc>
                <a:spcPct val="100000"/>
              </a:lnSpc>
              <a:spcBef>
                <a:spcPct val="0"/>
              </a:spcBef>
              <a:spcAft>
                <a:spcPts val="0"/>
              </a:spcAft>
              <a:buClrTx/>
              <a:buSzTx/>
              <a:buFontTx/>
              <a:buNone/>
              <a:tabLst/>
              <a:defRPr/>
            </a:pPr>
            <a:r>
              <a:rPr lang="es-MX" sz="4000" i="0" dirty="0">
                <a:solidFill>
                  <a:schemeClr val="tx1"/>
                </a:solidFill>
                <a:effectLst>
                  <a:outerShdw blurRad="38100" dist="38100" dir="2700000" algn="tl">
                    <a:srgbClr val="000000">
                      <a:alpha val="43137"/>
                    </a:srgbClr>
                  </a:outerShdw>
                </a:effectLst>
                <a:latin typeface="+mj-lt"/>
                <a:cs typeface="+mj-cs"/>
              </a:rPr>
              <a:t>Organización y Estrategia Curricular</a:t>
            </a:r>
            <a:endParaRPr lang="es-CO" sz="4000" i="0" dirty="0">
              <a:solidFill>
                <a:schemeClr val="tx1"/>
              </a:solidFill>
              <a:effectLst>
                <a:outerShdw blurRad="38100" dist="38100" dir="2700000" algn="tl">
                  <a:srgbClr val="000000">
                    <a:alpha val="43137"/>
                  </a:srgbClr>
                </a:outerShdw>
              </a:effectLst>
              <a:latin typeface="+mj-lt"/>
              <a:cs typeface="+mj-cs"/>
            </a:endParaRPr>
          </a:p>
        </p:txBody>
      </p:sp>
      <p:sp>
        <p:nvSpPr>
          <p:cNvPr id="5" name="CuadroTexto 4"/>
          <p:cNvSpPr txBox="1"/>
          <p:nvPr/>
        </p:nvSpPr>
        <p:spPr>
          <a:xfrm>
            <a:off x="8040480" y="3716032"/>
            <a:ext cx="4151520" cy="646331"/>
          </a:xfrm>
          <a:prstGeom prst="rect">
            <a:avLst/>
          </a:prstGeom>
          <a:solidFill>
            <a:schemeClr val="accent4"/>
          </a:solidFill>
        </p:spPr>
        <p:txBody>
          <a:bodyPr wrap="square" rtlCol="0">
            <a:spAutoFit/>
          </a:bodyPr>
          <a:lstStyle/>
          <a:p>
            <a:pPr algn="ctr"/>
            <a:r>
              <a:rPr lang="es-CO" b="1" dirty="0">
                <a:effectLst>
                  <a:outerShdw blurRad="38100" dist="38100" dir="2700000" algn="tl">
                    <a:srgbClr val="000000">
                      <a:alpha val="43137"/>
                    </a:srgbClr>
                  </a:outerShdw>
                </a:effectLst>
              </a:rPr>
              <a:t>Universidad del Atlántico</a:t>
            </a:r>
          </a:p>
          <a:p>
            <a:pPr algn="ctr"/>
            <a:r>
              <a:rPr lang="es-CO" b="1" dirty="0">
                <a:effectLst>
                  <a:outerShdw blurRad="38100" dist="38100" dir="2700000" algn="tl">
                    <a:srgbClr val="000000">
                      <a:alpha val="43137"/>
                    </a:srgbClr>
                  </a:outerShdw>
                </a:effectLst>
              </a:rPr>
              <a:t>Sede Puerto Colombia</a:t>
            </a:r>
          </a:p>
        </p:txBody>
      </p:sp>
      <p:pic>
        <p:nvPicPr>
          <p:cNvPr id="6" name="Imagen 5">
            <a:extLst>
              <a:ext uri="{FF2B5EF4-FFF2-40B4-BE49-F238E27FC236}">
                <a16:creationId xmlns:a16="http://schemas.microsoft.com/office/drawing/2014/main" id="{16F3C5FC-1098-A9EA-902D-DF671015436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54493" y="4801356"/>
            <a:ext cx="3153007" cy="1855668"/>
          </a:xfrm>
          <a:prstGeom prst="rect">
            <a:avLst/>
          </a:prstGeom>
          <a:noFill/>
          <a:ln>
            <a:noFill/>
          </a:ln>
        </p:spPr>
      </p:pic>
      <p:sp>
        <p:nvSpPr>
          <p:cNvPr id="12" name="CuadroTexto 11">
            <a:extLst>
              <a:ext uri="{FF2B5EF4-FFF2-40B4-BE49-F238E27FC236}">
                <a16:creationId xmlns:a16="http://schemas.microsoft.com/office/drawing/2014/main" id="{92BB2C91-9AC2-FB2F-C644-A1706B9C626D}"/>
              </a:ext>
            </a:extLst>
          </p:cNvPr>
          <p:cNvSpPr txBox="1"/>
          <p:nvPr/>
        </p:nvSpPr>
        <p:spPr>
          <a:xfrm>
            <a:off x="232349" y="789251"/>
            <a:ext cx="6948650" cy="369332"/>
          </a:xfrm>
          <a:prstGeom prst="rect">
            <a:avLst/>
          </a:prstGeom>
          <a:solidFill>
            <a:schemeClr val="accent1"/>
          </a:solidFill>
        </p:spPr>
        <p:txBody>
          <a:bodyPr wrap="square">
            <a:spAutoFit/>
          </a:bodyPr>
          <a:lstStyle/>
          <a:p>
            <a:pPr algn="ctr"/>
            <a:r>
              <a:rPr lang="es-MX" b="1" dirty="0"/>
              <a:t>Distribución de Cursos por Componentes de Formación</a:t>
            </a:r>
            <a:endParaRPr lang="es-CO" b="1" dirty="0"/>
          </a:p>
        </p:txBody>
      </p:sp>
      <p:pic>
        <p:nvPicPr>
          <p:cNvPr id="2" name="Imagen 1">
            <a:extLst>
              <a:ext uri="{FF2B5EF4-FFF2-40B4-BE49-F238E27FC236}">
                <a16:creationId xmlns:a16="http://schemas.microsoft.com/office/drawing/2014/main" id="{932ABAFE-55CD-5ED5-7A7F-E77802ECEE17}"/>
              </a:ext>
            </a:extLst>
          </p:cNvPr>
          <p:cNvPicPr>
            <a:picLocks noChangeAspect="1"/>
          </p:cNvPicPr>
          <p:nvPr/>
        </p:nvPicPr>
        <p:blipFill>
          <a:blip r:embed="rId3"/>
          <a:stretch>
            <a:fillRect/>
          </a:stretch>
        </p:blipFill>
        <p:spPr>
          <a:xfrm>
            <a:off x="232349" y="1332749"/>
            <a:ext cx="7442616" cy="5324275"/>
          </a:xfrm>
          <a:prstGeom prst="rect">
            <a:avLst/>
          </a:prstGeom>
          <a:ln w="57150">
            <a:solidFill>
              <a:schemeClr val="tx1"/>
            </a:solidFill>
          </a:ln>
        </p:spPr>
      </p:pic>
      <p:pic>
        <p:nvPicPr>
          <p:cNvPr id="7" name="Imagen 6">
            <a:extLst>
              <a:ext uri="{FF2B5EF4-FFF2-40B4-BE49-F238E27FC236}">
                <a16:creationId xmlns:a16="http://schemas.microsoft.com/office/drawing/2014/main" id="{97EEDD14-D084-ABE2-2C40-18061CFC8CFA}"/>
              </a:ext>
            </a:extLst>
          </p:cNvPr>
          <p:cNvPicPr>
            <a:picLocks noChangeAspect="1"/>
          </p:cNvPicPr>
          <p:nvPr/>
        </p:nvPicPr>
        <p:blipFill>
          <a:blip r:embed="rId4"/>
          <a:stretch>
            <a:fillRect/>
          </a:stretch>
        </p:blipFill>
        <p:spPr>
          <a:xfrm>
            <a:off x="8024188" y="1158583"/>
            <a:ext cx="4262829" cy="2387184"/>
          </a:xfrm>
          <a:prstGeom prst="rect">
            <a:avLst/>
          </a:prstGeom>
        </p:spPr>
      </p:pic>
    </p:spTree>
    <p:extLst>
      <p:ext uri="{BB962C8B-B14F-4D97-AF65-F5344CB8AC3E}">
        <p14:creationId xmlns:p14="http://schemas.microsoft.com/office/powerpoint/2010/main" val="9316219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0" y="0"/>
            <a:ext cx="10788972" cy="831732"/>
          </a:xfrm>
          <a:prstGeom prst="rect">
            <a:avLst/>
          </a:prstGeom>
        </p:spPr>
        <p:txBody>
          <a:bodyPr>
            <a:noAutofit/>
          </a:bodyPr>
          <a:lstStyle>
            <a:lvl1pPr algn="l" defTabSz="457200" rtl="0" eaLnBrk="1" latinLnBrk="0" hangingPunct="1">
              <a:spcBef>
                <a:spcPct val="0"/>
              </a:spcBef>
              <a:buNone/>
              <a:defRPr sz="2400" b="1" i="1" kern="1200">
                <a:solidFill>
                  <a:srgbClr val="000090"/>
                </a:solidFill>
                <a:effectLst>
                  <a:outerShdw blurRad="50800" dist="38100" dir="8100000" algn="tr" rotWithShape="0">
                    <a:prstClr val="black">
                      <a:alpha val="40000"/>
                    </a:prstClr>
                  </a:outerShdw>
                </a:effectLst>
                <a:latin typeface="Candara"/>
                <a:ea typeface="+mj-ea"/>
                <a:cs typeface="Candara"/>
              </a:defRPr>
            </a:lvl1pPr>
          </a:lstStyle>
          <a:p>
            <a:pPr marL="0" marR="0" lvl="0" indent="0" defTabSz="457200" rtl="0" eaLnBrk="1" fontAlgn="auto" latinLnBrk="0" hangingPunct="1">
              <a:lnSpc>
                <a:spcPct val="100000"/>
              </a:lnSpc>
              <a:spcBef>
                <a:spcPct val="0"/>
              </a:spcBef>
              <a:spcAft>
                <a:spcPts val="0"/>
              </a:spcAft>
              <a:buClrTx/>
              <a:buSzTx/>
              <a:buFontTx/>
              <a:buNone/>
              <a:tabLst/>
              <a:defRPr/>
            </a:pPr>
            <a:r>
              <a:rPr lang="es-MX" sz="4000" i="0" dirty="0">
                <a:solidFill>
                  <a:schemeClr val="tx1"/>
                </a:solidFill>
                <a:effectLst>
                  <a:outerShdw blurRad="38100" dist="38100" dir="2700000" algn="tl">
                    <a:srgbClr val="000000">
                      <a:alpha val="43137"/>
                    </a:srgbClr>
                  </a:outerShdw>
                </a:effectLst>
                <a:latin typeface="+mj-lt"/>
                <a:cs typeface="+mj-cs"/>
              </a:rPr>
              <a:t>Organización y Estrategia Curricular</a:t>
            </a:r>
            <a:endParaRPr lang="es-CO" sz="4000" i="0" dirty="0">
              <a:solidFill>
                <a:schemeClr val="tx1"/>
              </a:solidFill>
              <a:effectLst>
                <a:outerShdw blurRad="38100" dist="38100" dir="2700000" algn="tl">
                  <a:srgbClr val="000000">
                    <a:alpha val="43137"/>
                  </a:srgbClr>
                </a:outerShdw>
              </a:effectLst>
              <a:latin typeface="+mj-lt"/>
              <a:cs typeface="+mj-cs"/>
            </a:endParaRPr>
          </a:p>
        </p:txBody>
      </p:sp>
      <p:sp>
        <p:nvSpPr>
          <p:cNvPr id="5" name="CuadroTexto 4"/>
          <p:cNvSpPr txBox="1"/>
          <p:nvPr/>
        </p:nvSpPr>
        <p:spPr>
          <a:xfrm>
            <a:off x="7413348" y="3992323"/>
            <a:ext cx="4767684" cy="646331"/>
          </a:xfrm>
          <a:prstGeom prst="rect">
            <a:avLst/>
          </a:prstGeom>
          <a:solidFill>
            <a:schemeClr val="accent4"/>
          </a:solidFill>
        </p:spPr>
        <p:txBody>
          <a:bodyPr wrap="square" rtlCol="0">
            <a:spAutoFit/>
          </a:bodyPr>
          <a:lstStyle/>
          <a:p>
            <a:pPr algn="ctr"/>
            <a:r>
              <a:rPr lang="es-CO" b="1" dirty="0">
                <a:effectLst>
                  <a:outerShdw blurRad="38100" dist="38100" dir="2700000" algn="tl">
                    <a:srgbClr val="000000">
                      <a:alpha val="43137"/>
                    </a:srgbClr>
                  </a:outerShdw>
                </a:effectLst>
              </a:rPr>
              <a:t>Universidad del Magdalena</a:t>
            </a:r>
          </a:p>
          <a:p>
            <a:pPr algn="ctr"/>
            <a:r>
              <a:rPr lang="es-CO" b="1" dirty="0">
                <a:effectLst>
                  <a:outerShdw blurRad="38100" dist="38100" dir="2700000" algn="tl">
                    <a:srgbClr val="000000">
                      <a:alpha val="43137"/>
                    </a:srgbClr>
                  </a:outerShdw>
                </a:effectLst>
              </a:rPr>
              <a:t>Sede Santa Marta</a:t>
            </a:r>
          </a:p>
        </p:txBody>
      </p:sp>
      <p:pic>
        <p:nvPicPr>
          <p:cNvPr id="6" name="Imagen 5">
            <a:extLst>
              <a:ext uri="{FF2B5EF4-FFF2-40B4-BE49-F238E27FC236}">
                <a16:creationId xmlns:a16="http://schemas.microsoft.com/office/drawing/2014/main" id="{16F3C5FC-1098-A9EA-902D-DF671015436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42482" y="4918230"/>
            <a:ext cx="2673348" cy="1633177"/>
          </a:xfrm>
          <a:prstGeom prst="rect">
            <a:avLst/>
          </a:prstGeom>
          <a:noFill/>
          <a:ln>
            <a:noFill/>
          </a:ln>
        </p:spPr>
      </p:pic>
      <p:sp>
        <p:nvSpPr>
          <p:cNvPr id="12" name="CuadroTexto 11">
            <a:extLst>
              <a:ext uri="{FF2B5EF4-FFF2-40B4-BE49-F238E27FC236}">
                <a16:creationId xmlns:a16="http://schemas.microsoft.com/office/drawing/2014/main" id="{92BB2C91-9AC2-FB2F-C644-A1706B9C626D}"/>
              </a:ext>
            </a:extLst>
          </p:cNvPr>
          <p:cNvSpPr txBox="1"/>
          <p:nvPr/>
        </p:nvSpPr>
        <p:spPr>
          <a:xfrm>
            <a:off x="232349" y="789251"/>
            <a:ext cx="6948650" cy="369332"/>
          </a:xfrm>
          <a:prstGeom prst="rect">
            <a:avLst/>
          </a:prstGeom>
          <a:solidFill>
            <a:schemeClr val="accent1"/>
          </a:solidFill>
        </p:spPr>
        <p:txBody>
          <a:bodyPr wrap="square">
            <a:spAutoFit/>
          </a:bodyPr>
          <a:lstStyle/>
          <a:p>
            <a:pPr algn="ctr"/>
            <a:r>
              <a:rPr lang="es-MX" b="1" dirty="0"/>
              <a:t>Distribución de Cursos por Área de Formación</a:t>
            </a:r>
            <a:endParaRPr lang="es-CO" b="1" dirty="0"/>
          </a:p>
        </p:txBody>
      </p:sp>
      <p:pic>
        <p:nvPicPr>
          <p:cNvPr id="7" name="Imagen 6">
            <a:extLst>
              <a:ext uri="{FF2B5EF4-FFF2-40B4-BE49-F238E27FC236}">
                <a16:creationId xmlns:a16="http://schemas.microsoft.com/office/drawing/2014/main" id="{D22122C2-FC6A-68B2-FE84-331B7415F129}"/>
              </a:ext>
            </a:extLst>
          </p:cNvPr>
          <p:cNvPicPr>
            <a:picLocks noChangeAspect="1"/>
          </p:cNvPicPr>
          <p:nvPr/>
        </p:nvPicPr>
        <p:blipFill rotWithShape="1">
          <a:blip r:embed="rId3"/>
          <a:srcRect l="3128" r="4109" b="3927"/>
          <a:stretch/>
        </p:blipFill>
        <p:spPr>
          <a:xfrm>
            <a:off x="449705" y="1356421"/>
            <a:ext cx="6671598" cy="5314201"/>
          </a:xfrm>
          <a:prstGeom prst="rect">
            <a:avLst/>
          </a:prstGeom>
          <a:ln w="57150">
            <a:solidFill>
              <a:schemeClr val="tx1"/>
            </a:solidFill>
          </a:ln>
        </p:spPr>
      </p:pic>
      <p:pic>
        <p:nvPicPr>
          <p:cNvPr id="8" name="Imagen 7">
            <a:extLst>
              <a:ext uri="{FF2B5EF4-FFF2-40B4-BE49-F238E27FC236}">
                <a16:creationId xmlns:a16="http://schemas.microsoft.com/office/drawing/2014/main" id="{D6BA3AB8-3E8A-B939-3499-D363D62AC8EB}"/>
              </a:ext>
            </a:extLst>
          </p:cNvPr>
          <p:cNvPicPr>
            <a:picLocks noChangeAspect="1"/>
          </p:cNvPicPr>
          <p:nvPr/>
        </p:nvPicPr>
        <p:blipFill>
          <a:blip r:embed="rId4"/>
          <a:stretch>
            <a:fillRect/>
          </a:stretch>
        </p:blipFill>
        <p:spPr>
          <a:xfrm>
            <a:off x="7413348" y="835633"/>
            <a:ext cx="4767684" cy="2732258"/>
          </a:xfrm>
          <a:prstGeom prst="rect">
            <a:avLst/>
          </a:prstGeom>
        </p:spPr>
      </p:pic>
    </p:spTree>
    <p:extLst>
      <p:ext uri="{BB962C8B-B14F-4D97-AF65-F5344CB8AC3E}">
        <p14:creationId xmlns:p14="http://schemas.microsoft.com/office/powerpoint/2010/main" val="31052064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0" y="0"/>
            <a:ext cx="10788972" cy="831732"/>
          </a:xfrm>
          <a:prstGeom prst="rect">
            <a:avLst/>
          </a:prstGeom>
        </p:spPr>
        <p:txBody>
          <a:bodyPr>
            <a:noAutofit/>
          </a:bodyPr>
          <a:lstStyle>
            <a:lvl1pPr algn="l" defTabSz="457200" rtl="0" eaLnBrk="1" latinLnBrk="0" hangingPunct="1">
              <a:spcBef>
                <a:spcPct val="0"/>
              </a:spcBef>
              <a:buNone/>
              <a:defRPr sz="2400" b="1" i="1" kern="1200">
                <a:solidFill>
                  <a:srgbClr val="000090"/>
                </a:solidFill>
                <a:effectLst>
                  <a:outerShdw blurRad="50800" dist="38100" dir="8100000" algn="tr" rotWithShape="0">
                    <a:prstClr val="black">
                      <a:alpha val="40000"/>
                    </a:prstClr>
                  </a:outerShdw>
                </a:effectLst>
                <a:latin typeface="Candara"/>
                <a:ea typeface="+mj-ea"/>
                <a:cs typeface="Candara"/>
              </a:defRPr>
            </a:lvl1pPr>
          </a:lstStyle>
          <a:p>
            <a:pPr marL="0" marR="0" lvl="0" indent="0" defTabSz="457200" rtl="0" eaLnBrk="1" fontAlgn="auto" latinLnBrk="0" hangingPunct="1">
              <a:lnSpc>
                <a:spcPct val="100000"/>
              </a:lnSpc>
              <a:spcBef>
                <a:spcPct val="0"/>
              </a:spcBef>
              <a:spcAft>
                <a:spcPts val="0"/>
              </a:spcAft>
              <a:buClrTx/>
              <a:buSzTx/>
              <a:buFontTx/>
              <a:buNone/>
              <a:tabLst/>
              <a:defRPr/>
            </a:pPr>
            <a:r>
              <a:rPr lang="es-MX" sz="4000" i="0" dirty="0">
                <a:solidFill>
                  <a:schemeClr val="tx1"/>
                </a:solidFill>
                <a:effectLst>
                  <a:outerShdw blurRad="38100" dist="38100" dir="2700000" algn="tl">
                    <a:srgbClr val="000000">
                      <a:alpha val="43137"/>
                    </a:srgbClr>
                  </a:outerShdw>
                </a:effectLst>
                <a:latin typeface="+mj-lt"/>
                <a:cs typeface="+mj-cs"/>
              </a:rPr>
              <a:t>Organización y Estrategia Curricular</a:t>
            </a:r>
            <a:endParaRPr lang="es-CO" sz="4000" i="0" dirty="0">
              <a:solidFill>
                <a:schemeClr val="tx1"/>
              </a:solidFill>
              <a:effectLst>
                <a:outerShdw blurRad="38100" dist="38100" dir="2700000" algn="tl">
                  <a:srgbClr val="000000">
                    <a:alpha val="43137"/>
                  </a:srgbClr>
                </a:outerShdw>
              </a:effectLst>
              <a:latin typeface="+mj-lt"/>
              <a:cs typeface="+mj-cs"/>
            </a:endParaRPr>
          </a:p>
        </p:txBody>
      </p:sp>
      <p:sp>
        <p:nvSpPr>
          <p:cNvPr id="5" name="CuadroTexto 4"/>
          <p:cNvSpPr txBox="1"/>
          <p:nvPr/>
        </p:nvSpPr>
        <p:spPr>
          <a:xfrm>
            <a:off x="7891739" y="3924529"/>
            <a:ext cx="4164274" cy="646331"/>
          </a:xfrm>
          <a:prstGeom prst="rect">
            <a:avLst/>
          </a:prstGeom>
          <a:solidFill>
            <a:schemeClr val="accent4"/>
          </a:solidFill>
        </p:spPr>
        <p:txBody>
          <a:bodyPr wrap="square" rtlCol="0">
            <a:spAutoFit/>
          </a:bodyPr>
          <a:lstStyle/>
          <a:p>
            <a:pPr algn="ctr"/>
            <a:r>
              <a:rPr lang="es-CO" b="1" dirty="0">
                <a:effectLst>
                  <a:outerShdw blurRad="38100" dist="38100" dir="2700000" algn="tl">
                    <a:srgbClr val="000000">
                      <a:alpha val="43137"/>
                    </a:srgbClr>
                  </a:outerShdw>
                </a:effectLst>
              </a:rPr>
              <a:t>Universidad de Cartagena</a:t>
            </a:r>
          </a:p>
          <a:p>
            <a:pPr algn="ctr"/>
            <a:r>
              <a:rPr lang="es-CO" b="1" dirty="0">
                <a:effectLst>
                  <a:outerShdw blurRad="38100" dist="38100" dir="2700000" algn="tl">
                    <a:srgbClr val="000000">
                      <a:alpha val="43137"/>
                    </a:srgbClr>
                  </a:outerShdw>
                </a:effectLst>
              </a:rPr>
              <a:t>Campus Piedra de </a:t>
            </a:r>
            <a:r>
              <a:rPr lang="es-CO" b="1" dirty="0" err="1">
                <a:effectLst>
                  <a:outerShdw blurRad="38100" dist="38100" dir="2700000" algn="tl">
                    <a:srgbClr val="000000">
                      <a:alpha val="43137"/>
                    </a:srgbClr>
                  </a:outerShdw>
                </a:effectLst>
              </a:rPr>
              <a:t>Bolivar</a:t>
            </a:r>
            <a:endParaRPr lang="es-CO" b="1" dirty="0">
              <a:effectLst>
                <a:outerShdw blurRad="38100" dist="38100" dir="2700000" algn="tl">
                  <a:srgbClr val="000000">
                    <a:alpha val="43137"/>
                  </a:srgbClr>
                </a:outerShdw>
              </a:effectLst>
            </a:endParaRPr>
          </a:p>
        </p:txBody>
      </p:sp>
      <p:pic>
        <p:nvPicPr>
          <p:cNvPr id="6" name="Imagen 5">
            <a:extLst>
              <a:ext uri="{FF2B5EF4-FFF2-40B4-BE49-F238E27FC236}">
                <a16:creationId xmlns:a16="http://schemas.microsoft.com/office/drawing/2014/main" id="{16F3C5FC-1098-A9EA-902D-DF671015436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50030" y="4715066"/>
            <a:ext cx="2704702" cy="1879372"/>
          </a:xfrm>
          <a:prstGeom prst="rect">
            <a:avLst/>
          </a:prstGeom>
          <a:noFill/>
          <a:ln>
            <a:noFill/>
          </a:ln>
        </p:spPr>
      </p:pic>
      <p:sp>
        <p:nvSpPr>
          <p:cNvPr id="12" name="CuadroTexto 11">
            <a:extLst>
              <a:ext uri="{FF2B5EF4-FFF2-40B4-BE49-F238E27FC236}">
                <a16:creationId xmlns:a16="http://schemas.microsoft.com/office/drawing/2014/main" id="{92BB2C91-9AC2-FB2F-C644-A1706B9C626D}"/>
              </a:ext>
            </a:extLst>
          </p:cNvPr>
          <p:cNvSpPr txBox="1"/>
          <p:nvPr/>
        </p:nvSpPr>
        <p:spPr>
          <a:xfrm>
            <a:off x="129508" y="789251"/>
            <a:ext cx="7599815" cy="369332"/>
          </a:xfrm>
          <a:prstGeom prst="rect">
            <a:avLst/>
          </a:prstGeom>
          <a:solidFill>
            <a:schemeClr val="accent1"/>
          </a:solidFill>
        </p:spPr>
        <p:txBody>
          <a:bodyPr wrap="square">
            <a:spAutoFit/>
          </a:bodyPr>
          <a:lstStyle/>
          <a:p>
            <a:pPr algn="ctr"/>
            <a:r>
              <a:rPr lang="es-MX" b="1" dirty="0"/>
              <a:t>Distribución de Cursos por Núcleos de Formación</a:t>
            </a:r>
            <a:endParaRPr lang="es-CO" b="1" dirty="0"/>
          </a:p>
        </p:txBody>
      </p:sp>
      <p:pic>
        <p:nvPicPr>
          <p:cNvPr id="2" name="Imagen 1">
            <a:extLst>
              <a:ext uri="{FF2B5EF4-FFF2-40B4-BE49-F238E27FC236}">
                <a16:creationId xmlns:a16="http://schemas.microsoft.com/office/drawing/2014/main" id="{2E948F2C-399B-66F7-496B-6B9555DD0FDE}"/>
              </a:ext>
            </a:extLst>
          </p:cNvPr>
          <p:cNvPicPr>
            <a:picLocks noChangeAspect="1"/>
          </p:cNvPicPr>
          <p:nvPr/>
        </p:nvPicPr>
        <p:blipFill rotWithShape="1">
          <a:blip r:embed="rId3"/>
          <a:srcRect l="4382" r="5972" b="4948"/>
          <a:stretch/>
        </p:blipFill>
        <p:spPr>
          <a:xfrm>
            <a:off x="129508" y="1620982"/>
            <a:ext cx="7599815" cy="4584945"/>
          </a:xfrm>
          <a:prstGeom prst="rect">
            <a:avLst/>
          </a:prstGeom>
          <a:ln w="57150">
            <a:solidFill>
              <a:schemeClr val="tx1"/>
            </a:solidFill>
          </a:ln>
        </p:spPr>
      </p:pic>
      <p:pic>
        <p:nvPicPr>
          <p:cNvPr id="3" name="Imagen 2">
            <a:extLst>
              <a:ext uri="{FF2B5EF4-FFF2-40B4-BE49-F238E27FC236}">
                <a16:creationId xmlns:a16="http://schemas.microsoft.com/office/drawing/2014/main" id="{C4945BB5-8D59-1599-8CF6-560FFB5AED12}"/>
              </a:ext>
            </a:extLst>
          </p:cNvPr>
          <p:cNvPicPr>
            <a:picLocks noChangeAspect="1"/>
          </p:cNvPicPr>
          <p:nvPr/>
        </p:nvPicPr>
        <p:blipFill>
          <a:blip r:embed="rId4"/>
          <a:stretch>
            <a:fillRect/>
          </a:stretch>
        </p:blipFill>
        <p:spPr>
          <a:xfrm>
            <a:off x="7891739" y="1009188"/>
            <a:ext cx="4164274" cy="2771135"/>
          </a:xfrm>
          <a:prstGeom prst="rect">
            <a:avLst/>
          </a:prstGeom>
        </p:spPr>
      </p:pic>
    </p:spTree>
    <p:extLst>
      <p:ext uri="{BB962C8B-B14F-4D97-AF65-F5344CB8AC3E}">
        <p14:creationId xmlns:p14="http://schemas.microsoft.com/office/powerpoint/2010/main" val="25965346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0" y="0"/>
            <a:ext cx="10788972" cy="831732"/>
          </a:xfrm>
          <a:prstGeom prst="rect">
            <a:avLst/>
          </a:prstGeom>
        </p:spPr>
        <p:txBody>
          <a:bodyPr>
            <a:noAutofit/>
          </a:bodyPr>
          <a:lstStyle>
            <a:lvl1pPr algn="l" defTabSz="457200" rtl="0" eaLnBrk="1" latinLnBrk="0" hangingPunct="1">
              <a:spcBef>
                <a:spcPct val="0"/>
              </a:spcBef>
              <a:buNone/>
              <a:defRPr sz="2400" b="1" i="1" kern="1200">
                <a:solidFill>
                  <a:srgbClr val="000090"/>
                </a:solidFill>
                <a:effectLst>
                  <a:outerShdw blurRad="50800" dist="38100" dir="8100000" algn="tr" rotWithShape="0">
                    <a:prstClr val="black">
                      <a:alpha val="40000"/>
                    </a:prstClr>
                  </a:outerShdw>
                </a:effectLst>
                <a:latin typeface="Candara"/>
                <a:ea typeface="+mj-ea"/>
                <a:cs typeface="Candara"/>
              </a:defRPr>
            </a:lvl1pPr>
          </a:lstStyle>
          <a:p>
            <a:pPr marL="0" marR="0" lvl="0" indent="0" defTabSz="457200" rtl="0" eaLnBrk="1" fontAlgn="auto" latinLnBrk="0" hangingPunct="1">
              <a:lnSpc>
                <a:spcPct val="100000"/>
              </a:lnSpc>
              <a:spcBef>
                <a:spcPct val="0"/>
              </a:spcBef>
              <a:spcAft>
                <a:spcPts val="0"/>
              </a:spcAft>
              <a:buClrTx/>
              <a:buSzTx/>
              <a:buFontTx/>
              <a:buNone/>
              <a:tabLst/>
              <a:defRPr/>
            </a:pPr>
            <a:r>
              <a:rPr lang="es-MX" sz="4000" i="0" dirty="0">
                <a:solidFill>
                  <a:schemeClr val="tx1"/>
                </a:solidFill>
                <a:effectLst>
                  <a:outerShdw blurRad="38100" dist="38100" dir="2700000" algn="tl">
                    <a:srgbClr val="000000">
                      <a:alpha val="43137"/>
                    </a:srgbClr>
                  </a:outerShdw>
                </a:effectLst>
                <a:latin typeface="+mj-lt"/>
                <a:cs typeface="+mj-cs"/>
              </a:rPr>
              <a:t>Organización y Estrategia Curricular</a:t>
            </a:r>
            <a:endParaRPr lang="es-CO" sz="4000" i="0" dirty="0">
              <a:solidFill>
                <a:schemeClr val="tx1"/>
              </a:solidFill>
              <a:effectLst>
                <a:outerShdw blurRad="38100" dist="38100" dir="2700000" algn="tl">
                  <a:srgbClr val="000000">
                    <a:alpha val="43137"/>
                  </a:srgbClr>
                </a:outerShdw>
              </a:effectLst>
              <a:latin typeface="+mj-lt"/>
              <a:cs typeface="+mj-cs"/>
            </a:endParaRPr>
          </a:p>
        </p:txBody>
      </p:sp>
      <p:sp>
        <p:nvSpPr>
          <p:cNvPr id="5" name="CuadroTexto 4"/>
          <p:cNvSpPr txBox="1"/>
          <p:nvPr/>
        </p:nvSpPr>
        <p:spPr>
          <a:xfrm>
            <a:off x="7008139" y="4248088"/>
            <a:ext cx="5087749" cy="646331"/>
          </a:xfrm>
          <a:prstGeom prst="rect">
            <a:avLst/>
          </a:prstGeom>
          <a:solidFill>
            <a:schemeClr val="accent4"/>
          </a:solidFill>
        </p:spPr>
        <p:txBody>
          <a:bodyPr wrap="square" rtlCol="0">
            <a:spAutoFit/>
          </a:bodyPr>
          <a:lstStyle/>
          <a:p>
            <a:pPr algn="ctr"/>
            <a:r>
              <a:rPr lang="es-CO" b="1" dirty="0">
                <a:effectLst>
                  <a:outerShdw blurRad="38100" dist="38100" dir="2700000" algn="tl">
                    <a:srgbClr val="000000">
                      <a:alpha val="43137"/>
                    </a:srgbClr>
                  </a:outerShdw>
                </a:effectLst>
              </a:rPr>
              <a:t>Universidad de Córdoba</a:t>
            </a:r>
          </a:p>
          <a:p>
            <a:pPr algn="ctr"/>
            <a:r>
              <a:rPr lang="es-CO" b="1" dirty="0">
                <a:effectLst>
                  <a:outerShdw blurRad="38100" dist="38100" dir="2700000" algn="tl">
                    <a:srgbClr val="000000">
                      <a:alpha val="43137"/>
                    </a:srgbClr>
                  </a:outerShdw>
                </a:effectLst>
              </a:rPr>
              <a:t>Sede Montería</a:t>
            </a:r>
          </a:p>
        </p:txBody>
      </p:sp>
      <p:pic>
        <p:nvPicPr>
          <p:cNvPr id="6" name="Imagen 5">
            <a:extLst>
              <a:ext uri="{FF2B5EF4-FFF2-40B4-BE49-F238E27FC236}">
                <a16:creationId xmlns:a16="http://schemas.microsoft.com/office/drawing/2014/main" id="{16F3C5FC-1098-A9EA-902D-DF671015436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17641" y="5218323"/>
            <a:ext cx="2571331" cy="1487508"/>
          </a:xfrm>
          <a:prstGeom prst="rect">
            <a:avLst/>
          </a:prstGeom>
          <a:noFill/>
          <a:ln>
            <a:noFill/>
          </a:ln>
        </p:spPr>
      </p:pic>
      <p:sp>
        <p:nvSpPr>
          <p:cNvPr id="12" name="CuadroTexto 11">
            <a:extLst>
              <a:ext uri="{FF2B5EF4-FFF2-40B4-BE49-F238E27FC236}">
                <a16:creationId xmlns:a16="http://schemas.microsoft.com/office/drawing/2014/main" id="{92BB2C91-9AC2-FB2F-C644-A1706B9C626D}"/>
              </a:ext>
            </a:extLst>
          </p:cNvPr>
          <p:cNvSpPr txBox="1"/>
          <p:nvPr/>
        </p:nvSpPr>
        <p:spPr>
          <a:xfrm>
            <a:off x="142325" y="684320"/>
            <a:ext cx="7599815" cy="369332"/>
          </a:xfrm>
          <a:prstGeom prst="rect">
            <a:avLst/>
          </a:prstGeom>
          <a:solidFill>
            <a:schemeClr val="accent1"/>
          </a:solidFill>
        </p:spPr>
        <p:txBody>
          <a:bodyPr wrap="square">
            <a:spAutoFit/>
          </a:bodyPr>
          <a:lstStyle/>
          <a:p>
            <a:pPr algn="ctr"/>
            <a:r>
              <a:rPr lang="es-MX" b="1" dirty="0"/>
              <a:t>Plan de Estudios de la Maestría en Ciencias Físicas</a:t>
            </a:r>
            <a:endParaRPr lang="es-CO" b="1" dirty="0"/>
          </a:p>
        </p:txBody>
      </p:sp>
      <p:pic>
        <p:nvPicPr>
          <p:cNvPr id="7" name="Imagen 6">
            <a:extLst>
              <a:ext uri="{FF2B5EF4-FFF2-40B4-BE49-F238E27FC236}">
                <a16:creationId xmlns:a16="http://schemas.microsoft.com/office/drawing/2014/main" id="{BCA25385-F12A-9304-D604-94B005582C16}"/>
              </a:ext>
            </a:extLst>
          </p:cNvPr>
          <p:cNvPicPr>
            <a:picLocks noChangeAspect="1"/>
          </p:cNvPicPr>
          <p:nvPr/>
        </p:nvPicPr>
        <p:blipFill>
          <a:blip r:embed="rId3"/>
          <a:stretch>
            <a:fillRect/>
          </a:stretch>
        </p:blipFill>
        <p:spPr>
          <a:xfrm>
            <a:off x="1063941" y="1160284"/>
            <a:ext cx="5756582" cy="5545547"/>
          </a:xfrm>
          <a:prstGeom prst="rect">
            <a:avLst/>
          </a:prstGeom>
          <a:ln w="57150">
            <a:solidFill>
              <a:schemeClr val="tx1"/>
            </a:solidFill>
          </a:ln>
        </p:spPr>
      </p:pic>
      <p:pic>
        <p:nvPicPr>
          <p:cNvPr id="8" name="Imagen 7">
            <a:extLst>
              <a:ext uri="{FF2B5EF4-FFF2-40B4-BE49-F238E27FC236}">
                <a16:creationId xmlns:a16="http://schemas.microsoft.com/office/drawing/2014/main" id="{66C5A72A-4A64-8A29-EF8D-5B89B28AE13F}"/>
              </a:ext>
            </a:extLst>
          </p:cNvPr>
          <p:cNvPicPr>
            <a:picLocks noChangeAspect="1"/>
          </p:cNvPicPr>
          <p:nvPr/>
        </p:nvPicPr>
        <p:blipFill>
          <a:blip r:embed="rId4"/>
          <a:stretch>
            <a:fillRect/>
          </a:stretch>
        </p:blipFill>
        <p:spPr>
          <a:xfrm>
            <a:off x="7008139" y="1160284"/>
            <a:ext cx="5142959" cy="2981172"/>
          </a:xfrm>
          <a:prstGeom prst="rect">
            <a:avLst/>
          </a:prstGeom>
        </p:spPr>
      </p:pic>
    </p:spTree>
    <p:extLst>
      <p:ext uri="{BB962C8B-B14F-4D97-AF65-F5344CB8AC3E}">
        <p14:creationId xmlns:p14="http://schemas.microsoft.com/office/powerpoint/2010/main" val="27213279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0" y="0"/>
            <a:ext cx="10788972" cy="831732"/>
          </a:xfrm>
          <a:prstGeom prst="rect">
            <a:avLst/>
          </a:prstGeom>
        </p:spPr>
        <p:txBody>
          <a:bodyPr>
            <a:noAutofit/>
          </a:bodyPr>
          <a:lstStyle>
            <a:lvl1pPr algn="l" defTabSz="457200" rtl="0" eaLnBrk="1" latinLnBrk="0" hangingPunct="1">
              <a:spcBef>
                <a:spcPct val="0"/>
              </a:spcBef>
              <a:buNone/>
              <a:defRPr sz="2400" b="1" i="1" kern="1200">
                <a:solidFill>
                  <a:srgbClr val="000090"/>
                </a:solidFill>
                <a:effectLst>
                  <a:outerShdw blurRad="50800" dist="38100" dir="8100000" algn="tr" rotWithShape="0">
                    <a:prstClr val="black">
                      <a:alpha val="40000"/>
                    </a:prstClr>
                  </a:outerShdw>
                </a:effectLst>
                <a:latin typeface="Candara"/>
                <a:ea typeface="+mj-ea"/>
                <a:cs typeface="Candara"/>
              </a:defRPr>
            </a:lvl1pPr>
          </a:lstStyle>
          <a:p>
            <a:pPr marL="0" marR="0" lvl="0" indent="0" defTabSz="457200" rtl="0" eaLnBrk="1" fontAlgn="auto" latinLnBrk="0" hangingPunct="1">
              <a:lnSpc>
                <a:spcPct val="100000"/>
              </a:lnSpc>
              <a:spcBef>
                <a:spcPct val="0"/>
              </a:spcBef>
              <a:spcAft>
                <a:spcPts val="0"/>
              </a:spcAft>
              <a:buClrTx/>
              <a:buSzTx/>
              <a:buFontTx/>
              <a:buNone/>
              <a:tabLst/>
              <a:defRPr/>
            </a:pPr>
            <a:r>
              <a:rPr lang="es-MX" sz="4000" i="0" dirty="0">
                <a:solidFill>
                  <a:schemeClr val="tx1"/>
                </a:solidFill>
                <a:effectLst>
                  <a:outerShdw blurRad="38100" dist="38100" dir="2700000" algn="tl">
                    <a:srgbClr val="000000">
                      <a:alpha val="43137"/>
                    </a:srgbClr>
                  </a:outerShdw>
                </a:effectLst>
                <a:latin typeface="+mj-lt"/>
                <a:cs typeface="+mj-cs"/>
              </a:rPr>
              <a:t>Evaluación Docente</a:t>
            </a:r>
            <a:endParaRPr lang="es-CO" sz="4000" i="0" dirty="0">
              <a:solidFill>
                <a:schemeClr val="tx1"/>
              </a:solidFill>
              <a:effectLst>
                <a:outerShdw blurRad="38100" dist="38100" dir="2700000" algn="tl">
                  <a:srgbClr val="000000">
                    <a:alpha val="43137"/>
                  </a:srgbClr>
                </a:outerShdw>
              </a:effectLst>
              <a:latin typeface="+mj-lt"/>
              <a:cs typeface="+mj-cs"/>
            </a:endParaRPr>
          </a:p>
        </p:txBody>
      </p:sp>
      <p:sp>
        <p:nvSpPr>
          <p:cNvPr id="5" name="CuadroTexto 4"/>
          <p:cNvSpPr txBox="1"/>
          <p:nvPr/>
        </p:nvSpPr>
        <p:spPr>
          <a:xfrm>
            <a:off x="8073254" y="3790305"/>
            <a:ext cx="4118746" cy="646331"/>
          </a:xfrm>
          <a:prstGeom prst="rect">
            <a:avLst/>
          </a:prstGeom>
          <a:solidFill>
            <a:schemeClr val="accent4"/>
          </a:solidFill>
        </p:spPr>
        <p:txBody>
          <a:bodyPr wrap="square" rtlCol="0">
            <a:spAutoFit/>
          </a:bodyPr>
          <a:lstStyle/>
          <a:p>
            <a:pPr algn="ctr"/>
            <a:r>
              <a:rPr lang="es-CO" b="1" dirty="0">
                <a:effectLst>
                  <a:outerShdw blurRad="38100" dist="38100" dir="2700000" algn="tl">
                    <a:srgbClr val="000000">
                      <a:alpha val="43137"/>
                    </a:srgbClr>
                  </a:outerShdw>
                </a:effectLst>
              </a:rPr>
              <a:t>Universidad de Sucre</a:t>
            </a:r>
          </a:p>
          <a:p>
            <a:pPr algn="ctr"/>
            <a:r>
              <a:rPr lang="es-CO" b="1" dirty="0">
                <a:effectLst>
                  <a:outerShdw blurRad="38100" dist="38100" dir="2700000" algn="tl">
                    <a:srgbClr val="000000">
                      <a:alpha val="43137"/>
                    </a:srgbClr>
                  </a:outerShdw>
                </a:effectLst>
              </a:rPr>
              <a:t> Sede Sincelejo</a:t>
            </a:r>
          </a:p>
        </p:txBody>
      </p:sp>
      <p:pic>
        <p:nvPicPr>
          <p:cNvPr id="6" name="Imagen 5">
            <a:extLst>
              <a:ext uri="{FF2B5EF4-FFF2-40B4-BE49-F238E27FC236}">
                <a16:creationId xmlns:a16="http://schemas.microsoft.com/office/drawing/2014/main" id="{16F3C5FC-1098-A9EA-902D-DF671015436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08213" y="4627773"/>
            <a:ext cx="2748682" cy="1965857"/>
          </a:xfrm>
          <a:prstGeom prst="rect">
            <a:avLst/>
          </a:prstGeom>
          <a:noFill/>
          <a:ln>
            <a:noFill/>
          </a:ln>
        </p:spPr>
      </p:pic>
      <p:sp>
        <p:nvSpPr>
          <p:cNvPr id="12" name="CuadroTexto 11">
            <a:extLst>
              <a:ext uri="{FF2B5EF4-FFF2-40B4-BE49-F238E27FC236}">
                <a16:creationId xmlns:a16="http://schemas.microsoft.com/office/drawing/2014/main" id="{92BB2C91-9AC2-FB2F-C644-A1706B9C626D}"/>
              </a:ext>
            </a:extLst>
          </p:cNvPr>
          <p:cNvSpPr txBox="1"/>
          <p:nvPr/>
        </p:nvSpPr>
        <p:spPr>
          <a:xfrm>
            <a:off x="142325" y="684320"/>
            <a:ext cx="7667550" cy="5909310"/>
          </a:xfrm>
          <a:prstGeom prst="rect">
            <a:avLst/>
          </a:prstGeom>
          <a:solidFill>
            <a:schemeClr val="accent1"/>
          </a:solidFill>
        </p:spPr>
        <p:txBody>
          <a:bodyPr wrap="square">
            <a:spAutoFit/>
          </a:bodyPr>
          <a:lstStyle/>
          <a:p>
            <a:pPr marL="285750" indent="-285750" algn="just">
              <a:buFont typeface="Arial" panose="020B0604020202020204" pitchFamily="34" charset="0"/>
              <a:buChar char="•"/>
            </a:pPr>
            <a:r>
              <a:rPr lang="es-MX" b="1" dirty="0"/>
              <a:t>La evaluación del desempeño profesoral se ha considerado siempre como el centro de los debates sobre la calidad, debido básicamente a la esencia por la definición de los criterios y la utilización de sus resultados para la toma de decisiones. En el caso particular del programa de Maestría, no se evalúa al profesor para controlar, excluir, castigar o como fin en sí mismo, sino para mejorar, transformar y actualizar las competencias básicas del profesor: enseñar, formar y evaluar.</a:t>
            </a:r>
          </a:p>
          <a:p>
            <a:pPr algn="just"/>
            <a:endParaRPr lang="es-MX" b="1" dirty="0"/>
          </a:p>
          <a:p>
            <a:pPr marL="285750" indent="-285750" algn="just">
              <a:buFont typeface="Arial" panose="020B0604020202020204" pitchFamily="34" charset="0"/>
              <a:buChar char="•"/>
            </a:pPr>
            <a:r>
              <a:rPr lang="es-MX" b="1" dirty="0"/>
              <a:t>Evaluar el desempeño docente es un proceso continuo y como todo proceso de valoración, requiere de variadas fuentes de información, diversos momentos de recolección y análisis para garantizar su pertinencia, relevancia y capacidad de predicción. En tal sentido en el programa de Maestría se realiza de manera colaborativa entre las instancias administrativas de las instituciones, las directivas académicas, el colectivo de profesores y la valoración de los estudiantes, siempre considerando la autoevaluación de su propio desempeño, actividad asumida por cada profesor; elementos que se constituyen en fuentes fundamentales de reflexión sobre su práctica y los aprendizajes de los estudiantes.</a:t>
            </a:r>
          </a:p>
        </p:txBody>
      </p:sp>
      <p:pic>
        <p:nvPicPr>
          <p:cNvPr id="2" name="Imagen 1">
            <a:extLst>
              <a:ext uri="{FF2B5EF4-FFF2-40B4-BE49-F238E27FC236}">
                <a16:creationId xmlns:a16="http://schemas.microsoft.com/office/drawing/2014/main" id="{D0912CF6-D071-372F-1966-791815072FCF}"/>
              </a:ext>
            </a:extLst>
          </p:cNvPr>
          <p:cNvPicPr>
            <a:picLocks noChangeAspect="1"/>
          </p:cNvPicPr>
          <p:nvPr/>
        </p:nvPicPr>
        <p:blipFill>
          <a:blip r:embed="rId3"/>
          <a:stretch>
            <a:fillRect/>
          </a:stretch>
        </p:blipFill>
        <p:spPr>
          <a:xfrm>
            <a:off x="7897257" y="684320"/>
            <a:ext cx="4221200" cy="2809017"/>
          </a:xfrm>
          <a:prstGeom prst="rect">
            <a:avLst/>
          </a:prstGeom>
        </p:spPr>
      </p:pic>
    </p:spTree>
    <p:extLst>
      <p:ext uri="{BB962C8B-B14F-4D97-AF65-F5344CB8AC3E}">
        <p14:creationId xmlns:p14="http://schemas.microsoft.com/office/powerpoint/2010/main" val="20100642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0" y="134562"/>
            <a:ext cx="10788972" cy="831732"/>
          </a:xfrm>
          <a:prstGeom prst="rect">
            <a:avLst/>
          </a:prstGeom>
        </p:spPr>
        <p:txBody>
          <a:bodyPr>
            <a:noAutofit/>
          </a:bodyPr>
          <a:lstStyle>
            <a:lvl1pPr algn="l" defTabSz="457200" rtl="0" eaLnBrk="1" latinLnBrk="0" hangingPunct="1">
              <a:spcBef>
                <a:spcPct val="0"/>
              </a:spcBef>
              <a:buNone/>
              <a:defRPr sz="2400" b="1" i="1" kern="1200">
                <a:solidFill>
                  <a:srgbClr val="000090"/>
                </a:solidFill>
                <a:effectLst>
                  <a:outerShdw blurRad="50800" dist="38100" dir="8100000" algn="tr" rotWithShape="0">
                    <a:prstClr val="black">
                      <a:alpha val="40000"/>
                    </a:prstClr>
                  </a:outerShdw>
                </a:effectLst>
                <a:latin typeface="Candara"/>
                <a:ea typeface="+mj-ea"/>
                <a:cs typeface="Candara"/>
              </a:defRPr>
            </a:lvl1pPr>
          </a:lstStyle>
          <a:p>
            <a:pPr marL="0" marR="0" lvl="0" indent="0" defTabSz="457200" rtl="0" eaLnBrk="1" fontAlgn="auto" latinLnBrk="0" hangingPunct="1">
              <a:lnSpc>
                <a:spcPct val="100000"/>
              </a:lnSpc>
              <a:spcBef>
                <a:spcPct val="0"/>
              </a:spcBef>
              <a:spcAft>
                <a:spcPts val="0"/>
              </a:spcAft>
              <a:buClrTx/>
              <a:buSzTx/>
              <a:buFontTx/>
              <a:buNone/>
              <a:tabLst/>
              <a:defRPr/>
            </a:pPr>
            <a:r>
              <a:rPr lang="es-MX" sz="4000" i="0" dirty="0">
                <a:solidFill>
                  <a:schemeClr val="tx1"/>
                </a:solidFill>
                <a:effectLst>
                  <a:outerShdw blurRad="38100" dist="38100" dir="2700000" algn="tl">
                    <a:srgbClr val="000000">
                      <a:alpha val="43137"/>
                    </a:srgbClr>
                  </a:outerShdw>
                </a:effectLst>
                <a:latin typeface="+mj-lt"/>
                <a:cs typeface="+mj-cs"/>
              </a:rPr>
              <a:t>Evaluación Estudiantil</a:t>
            </a:r>
            <a:endParaRPr lang="es-CO" sz="4000" i="0" dirty="0">
              <a:solidFill>
                <a:schemeClr val="tx1"/>
              </a:solidFill>
              <a:effectLst>
                <a:outerShdw blurRad="38100" dist="38100" dir="2700000" algn="tl">
                  <a:srgbClr val="000000">
                    <a:alpha val="43137"/>
                  </a:srgbClr>
                </a:outerShdw>
              </a:effectLst>
              <a:latin typeface="+mj-lt"/>
              <a:cs typeface="+mj-cs"/>
            </a:endParaRPr>
          </a:p>
        </p:txBody>
      </p:sp>
      <p:sp>
        <p:nvSpPr>
          <p:cNvPr id="5" name="CuadroTexto 4"/>
          <p:cNvSpPr txBox="1"/>
          <p:nvPr/>
        </p:nvSpPr>
        <p:spPr>
          <a:xfrm>
            <a:off x="7997283" y="3246810"/>
            <a:ext cx="4118746" cy="646331"/>
          </a:xfrm>
          <a:prstGeom prst="rect">
            <a:avLst/>
          </a:prstGeom>
          <a:solidFill>
            <a:schemeClr val="accent4"/>
          </a:solidFill>
        </p:spPr>
        <p:txBody>
          <a:bodyPr wrap="square" rtlCol="0">
            <a:spAutoFit/>
          </a:bodyPr>
          <a:lstStyle/>
          <a:p>
            <a:pPr algn="ctr"/>
            <a:r>
              <a:rPr lang="es-CO" b="1" dirty="0">
                <a:effectLst>
                  <a:outerShdw blurRad="38100" dist="38100" dir="2700000" algn="tl">
                    <a:srgbClr val="000000">
                      <a:alpha val="43137"/>
                    </a:srgbClr>
                  </a:outerShdw>
                </a:effectLst>
              </a:rPr>
              <a:t>Universidad de La Guajira</a:t>
            </a:r>
          </a:p>
          <a:p>
            <a:pPr algn="ctr"/>
            <a:r>
              <a:rPr lang="es-CO" b="1" dirty="0">
                <a:effectLst>
                  <a:outerShdw blurRad="38100" dist="38100" dir="2700000" algn="tl">
                    <a:srgbClr val="000000">
                      <a:alpha val="43137"/>
                    </a:srgbClr>
                  </a:outerShdw>
                </a:effectLst>
              </a:rPr>
              <a:t>Sede Riohacha</a:t>
            </a:r>
          </a:p>
        </p:txBody>
      </p:sp>
      <p:pic>
        <p:nvPicPr>
          <p:cNvPr id="6" name="Imagen 5">
            <a:extLst>
              <a:ext uri="{FF2B5EF4-FFF2-40B4-BE49-F238E27FC236}">
                <a16:creationId xmlns:a16="http://schemas.microsoft.com/office/drawing/2014/main" id="{16F3C5FC-1098-A9EA-902D-DF671015436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20936" y="4248337"/>
            <a:ext cx="3071412" cy="2172746"/>
          </a:xfrm>
          <a:prstGeom prst="rect">
            <a:avLst/>
          </a:prstGeom>
          <a:noFill/>
          <a:ln>
            <a:noFill/>
          </a:ln>
        </p:spPr>
      </p:pic>
      <p:sp>
        <p:nvSpPr>
          <p:cNvPr id="12" name="CuadroTexto 11">
            <a:extLst>
              <a:ext uri="{FF2B5EF4-FFF2-40B4-BE49-F238E27FC236}">
                <a16:creationId xmlns:a16="http://schemas.microsoft.com/office/drawing/2014/main" id="{92BB2C91-9AC2-FB2F-C644-A1706B9C626D}"/>
              </a:ext>
            </a:extLst>
          </p:cNvPr>
          <p:cNvSpPr txBox="1"/>
          <p:nvPr/>
        </p:nvSpPr>
        <p:spPr>
          <a:xfrm>
            <a:off x="161261" y="1074064"/>
            <a:ext cx="7667550" cy="5632311"/>
          </a:xfrm>
          <a:prstGeom prst="rect">
            <a:avLst/>
          </a:prstGeom>
          <a:solidFill>
            <a:schemeClr val="accent1"/>
          </a:solidFill>
        </p:spPr>
        <p:txBody>
          <a:bodyPr wrap="square">
            <a:spAutoFit/>
          </a:bodyPr>
          <a:lstStyle/>
          <a:p>
            <a:pPr algn="just"/>
            <a:r>
              <a:rPr lang="es-MX" b="1" dirty="0"/>
              <a:t>El propósito de la evaluación va dirigido a determinar el nivel de logro que deben alcanzar los estudiantes durante su proceso de formación. Para ello:</a:t>
            </a:r>
          </a:p>
          <a:p>
            <a:pPr algn="just"/>
            <a:endParaRPr lang="es-MX" b="1" dirty="0"/>
          </a:p>
          <a:p>
            <a:pPr marL="285750" indent="-285750" algn="just">
              <a:buFont typeface="Arial" panose="020B0604020202020204" pitchFamily="34" charset="0"/>
              <a:buChar char="•"/>
            </a:pPr>
            <a:r>
              <a:rPr lang="es-MX" b="1" dirty="0"/>
              <a:t>Se elaboran criterios de evaluación, los cuales tienen en cuenta el tipo de resultado del aprendizaje (cognitivo, procedimental o actitudinal); los contenidos consignados en la tabla de saberes y por último la integralidad de las competencias a desarrollar.</a:t>
            </a:r>
          </a:p>
          <a:p>
            <a:pPr algn="just"/>
            <a:endParaRPr lang="es-MX" b="1" dirty="0"/>
          </a:p>
          <a:p>
            <a:pPr marL="285750" indent="-285750" algn="just">
              <a:buFont typeface="Arial" panose="020B0604020202020204" pitchFamily="34" charset="0"/>
              <a:buChar char="•"/>
            </a:pPr>
            <a:r>
              <a:rPr lang="es-MX" b="1" dirty="0"/>
              <a:t>Se determinan evidencias de aprendizaje, para lo cual se analizan: los contenidos (saber, saber hacer y ser), los resultados de aprendizaje definidos para cada curso, los criterios de evaluación definidos para los distintos contenidos, los requerimientos de evidencias descritos en los elementos de competencias que conforman cada unidad y por último la clase de evidencia que debe presentar el estudiante, así: de conocimiento, si son respuestas a preguntas relacionadas con el saber necesario para el desempeño; por desempeño, si apuntan a resultados y productos obtenidos en la formación (monografías, trabajos de investigación formativa, talleres). </a:t>
            </a:r>
          </a:p>
        </p:txBody>
      </p:sp>
      <p:pic>
        <p:nvPicPr>
          <p:cNvPr id="3" name="Imagen 2">
            <a:extLst>
              <a:ext uri="{FF2B5EF4-FFF2-40B4-BE49-F238E27FC236}">
                <a16:creationId xmlns:a16="http://schemas.microsoft.com/office/drawing/2014/main" id="{073E8BC8-8E86-35FD-334D-13B0E2BC4986}"/>
              </a:ext>
            </a:extLst>
          </p:cNvPr>
          <p:cNvPicPr>
            <a:picLocks noChangeAspect="1"/>
          </p:cNvPicPr>
          <p:nvPr/>
        </p:nvPicPr>
        <p:blipFill>
          <a:blip r:embed="rId3"/>
          <a:stretch>
            <a:fillRect/>
          </a:stretch>
        </p:blipFill>
        <p:spPr>
          <a:xfrm>
            <a:off x="8049397" y="1074064"/>
            <a:ext cx="4014519" cy="2064976"/>
          </a:xfrm>
          <a:prstGeom prst="rect">
            <a:avLst/>
          </a:prstGeom>
        </p:spPr>
      </p:pic>
    </p:spTree>
    <p:extLst>
      <p:ext uri="{BB962C8B-B14F-4D97-AF65-F5344CB8AC3E}">
        <p14:creationId xmlns:p14="http://schemas.microsoft.com/office/powerpoint/2010/main" val="4831109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1" y="134562"/>
            <a:ext cx="12030739" cy="831732"/>
          </a:xfrm>
          <a:prstGeom prst="rect">
            <a:avLst/>
          </a:prstGeom>
        </p:spPr>
        <p:txBody>
          <a:bodyPr>
            <a:noAutofit/>
          </a:bodyPr>
          <a:lstStyle>
            <a:lvl1pPr algn="l" defTabSz="457200" rtl="0" eaLnBrk="1" latinLnBrk="0" hangingPunct="1">
              <a:spcBef>
                <a:spcPct val="0"/>
              </a:spcBef>
              <a:buNone/>
              <a:defRPr sz="2400" b="1" i="1" kern="1200">
                <a:solidFill>
                  <a:srgbClr val="000090"/>
                </a:solidFill>
                <a:effectLst>
                  <a:outerShdw blurRad="50800" dist="38100" dir="8100000" algn="tr" rotWithShape="0">
                    <a:prstClr val="black">
                      <a:alpha val="40000"/>
                    </a:prstClr>
                  </a:outerShdw>
                </a:effectLst>
                <a:latin typeface="Candara"/>
                <a:ea typeface="+mj-ea"/>
                <a:cs typeface="Candara"/>
              </a:defRPr>
            </a:lvl1pPr>
          </a:lstStyle>
          <a:p>
            <a:pPr marL="0" marR="0" lvl="0" indent="0" defTabSz="457200" rtl="0" eaLnBrk="1" fontAlgn="auto" latinLnBrk="0" hangingPunct="1">
              <a:lnSpc>
                <a:spcPct val="100000"/>
              </a:lnSpc>
              <a:spcBef>
                <a:spcPct val="0"/>
              </a:spcBef>
              <a:spcAft>
                <a:spcPts val="0"/>
              </a:spcAft>
              <a:buClrTx/>
              <a:buSzTx/>
              <a:buFontTx/>
              <a:buNone/>
              <a:tabLst/>
              <a:defRPr/>
            </a:pPr>
            <a:r>
              <a:rPr lang="es-MX" sz="3200" i="0" dirty="0">
                <a:solidFill>
                  <a:schemeClr val="tx1"/>
                </a:solidFill>
                <a:effectLst>
                  <a:outerShdw blurRad="38100" dist="38100" dir="2700000" algn="tl">
                    <a:srgbClr val="000000">
                      <a:alpha val="43137"/>
                    </a:srgbClr>
                  </a:outerShdw>
                </a:effectLst>
                <a:latin typeface="+mj-lt"/>
                <a:cs typeface="+mj-cs"/>
              </a:rPr>
              <a:t>Procesos Misionales y su Articulación con el Medio</a:t>
            </a:r>
            <a:endParaRPr lang="es-CO" sz="3200" i="0" dirty="0">
              <a:solidFill>
                <a:schemeClr val="tx1"/>
              </a:solidFill>
              <a:effectLst>
                <a:outerShdw blurRad="38100" dist="38100" dir="2700000" algn="tl">
                  <a:srgbClr val="000000">
                    <a:alpha val="43137"/>
                  </a:srgbClr>
                </a:outerShdw>
              </a:effectLst>
              <a:latin typeface="+mj-lt"/>
              <a:cs typeface="+mj-cs"/>
            </a:endParaRPr>
          </a:p>
        </p:txBody>
      </p:sp>
      <p:pic>
        <p:nvPicPr>
          <p:cNvPr id="6" name="Imagen 5">
            <a:extLst>
              <a:ext uri="{FF2B5EF4-FFF2-40B4-BE49-F238E27FC236}">
                <a16:creationId xmlns:a16="http://schemas.microsoft.com/office/drawing/2014/main" id="{16F3C5FC-1098-A9EA-902D-DF671015436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22289" y="5056094"/>
            <a:ext cx="2840967" cy="1570616"/>
          </a:xfrm>
          <a:prstGeom prst="rect">
            <a:avLst/>
          </a:prstGeom>
          <a:noFill/>
          <a:ln>
            <a:noFill/>
          </a:ln>
        </p:spPr>
      </p:pic>
      <p:sp>
        <p:nvSpPr>
          <p:cNvPr id="12" name="CuadroTexto 11">
            <a:extLst>
              <a:ext uri="{FF2B5EF4-FFF2-40B4-BE49-F238E27FC236}">
                <a16:creationId xmlns:a16="http://schemas.microsoft.com/office/drawing/2014/main" id="{92BB2C91-9AC2-FB2F-C644-A1706B9C626D}"/>
              </a:ext>
            </a:extLst>
          </p:cNvPr>
          <p:cNvSpPr txBox="1"/>
          <p:nvPr/>
        </p:nvSpPr>
        <p:spPr>
          <a:xfrm>
            <a:off x="161261" y="1074064"/>
            <a:ext cx="7667550" cy="5016758"/>
          </a:xfrm>
          <a:prstGeom prst="rect">
            <a:avLst/>
          </a:prstGeom>
          <a:solidFill>
            <a:schemeClr val="accent1"/>
          </a:solidFill>
        </p:spPr>
        <p:txBody>
          <a:bodyPr wrap="square">
            <a:spAutoFit/>
          </a:bodyPr>
          <a:lstStyle/>
          <a:p>
            <a:pPr algn="just"/>
            <a:r>
              <a:rPr lang="es-MX" sz="2000" b="1" dirty="0"/>
              <a:t>Las Universidades que conforman el SUE Caribe adoptan los siguientes principios que orientan la investigación:</a:t>
            </a:r>
          </a:p>
          <a:p>
            <a:pPr algn="just"/>
            <a:endParaRPr lang="es-MX" sz="2000" b="1" dirty="0"/>
          </a:p>
          <a:p>
            <a:pPr marL="342900" indent="-342900" algn="just">
              <a:buFont typeface="+mj-lt"/>
              <a:buAutoNum type="alphaLcPeriod"/>
            </a:pPr>
            <a:r>
              <a:rPr lang="es-MX" sz="2000" b="1" dirty="0"/>
              <a:t>La Investigación fomenta la innovación, la interdisciplinariedad y la transdisciplinariedad.</a:t>
            </a:r>
          </a:p>
          <a:p>
            <a:pPr marL="342900" indent="-342900" algn="just">
              <a:buFont typeface="+mj-lt"/>
              <a:buAutoNum type="alphaLcPeriod"/>
            </a:pPr>
            <a:r>
              <a:rPr lang="es-MX" sz="2000" b="1" dirty="0"/>
              <a:t>Los derechos intelectuales y culturales derivados de los resultados de las investigaciones son ejercidos con responsabilidad en beneficio de la sociedad, en general, y el desarrollo de la Región Caribe y del país, en particular.</a:t>
            </a:r>
          </a:p>
          <a:p>
            <a:pPr marL="342900" indent="-342900" algn="just">
              <a:buFont typeface="+mj-lt"/>
              <a:buAutoNum type="alphaLcPeriod"/>
            </a:pPr>
            <a:r>
              <a:rPr lang="es-MX" sz="2000" b="1" dirty="0"/>
              <a:t>La investigación ha sido una práctica académica generadora de campos de saber, conocimiento, productos y servicios.</a:t>
            </a:r>
          </a:p>
          <a:p>
            <a:pPr marL="342900" indent="-342900" algn="just">
              <a:buFont typeface="+mj-lt"/>
              <a:buAutoNum type="alphaLcPeriod"/>
            </a:pPr>
            <a:r>
              <a:rPr lang="es-MX" sz="2000" b="1" dirty="0"/>
              <a:t>El trabajo en equipo ha constituido un principio para la generación, aplicación y socialización de conocimiento en la construcción de las comunidades científicas. Protección, gestión, comercialización y transferencia de los resultados de la investigación.</a:t>
            </a: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5179" y="1516828"/>
            <a:ext cx="4226821" cy="2377587"/>
          </a:xfrm>
          <a:prstGeom prst="rect">
            <a:avLst/>
          </a:prstGeom>
        </p:spPr>
      </p:pic>
      <p:sp>
        <p:nvSpPr>
          <p:cNvPr id="7" name="CuadroTexto 6"/>
          <p:cNvSpPr txBox="1"/>
          <p:nvPr/>
        </p:nvSpPr>
        <p:spPr>
          <a:xfrm>
            <a:off x="7965179" y="4256344"/>
            <a:ext cx="4065559" cy="646331"/>
          </a:xfrm>
          <a:prstGeom prst="rect">
            <a:avLst/>
          </a:prstGeom>
          <a:solidFill>
            <a:schemeClr val="accent4"/>
          </a:solidFill>
        </p:spPr>
        <p:txBody>
          <a:bodyPr wrap="square" rtlCol="0">
            <a:spAutoFit/>
          </a:bodyPr>
          <a:lstStyle/>
          <a:p>
            <a:pPr algn="ctr"/>
            <a:r>
              <a:rPr lang="es-MX" b="1" dirty="0">
                <a:effectLst>
                  <a:outerShdw blurRad="38100" dist="38100" dir="2700000" algn="tl">
                    <a:srgbClr val="000000">
                      <a:alpha val="43137"/>
                    </a:srgbClr>
                  </a:outerShdw>
                </a:effectLst>
              </a:rPr>
              <a:t>Grupo de Investigación</a:t>
            </a:r>
          </a:p>
          <a:p>
            <a:pPr algn="ctr"/>
            <a:r>
              <a:rPr lang="es-MX" b="1" dirty="0">
                <a:effectLst>
                  <a:outerShdw blurRad="38100" dist="38100" dir="2700000" algn="tl">
                    <a:srgbClr val="000000">
                      <a:alpha val="43137"/>
                    </a:srgbClr>
                  </a:outerShdw>
                </a:effectLst>
              </a:rPr>
              <a:t>Universidad de Cartagena</a:t>
            </a:r>
            <a:endParaRPr lang="es-CO"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059522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19549" y="-12577"/>
            <a:ext cx="6162004" cy="1001932"/>
          </a:xfrm>
        </p:spPr>
        <p:txBody>
          <a:bodyPr>
            <a:normAutofit fontScale="90000"/>
          </a:bodyPr>
          <a:lstStyle/>
          <a:p>
            <a:pPr algn="just"/>
            <a:r>
              <a:rPr lang="es-CO" sz="5867" b="1" dirty="0">
                <a:solidFill>
                  <a:schemeClr val="tx1"/>
                </a:solidFill>
                <a:effectLst>
                  <a:outerShdw blurRad="38100" dist="38100" dir="2700000" algn="tl">
                    <a:srgbClr val="000000">
                      <a:alpha val="43137"/>
                    </a:srgbClr>
                  </a:outerShdw>
                </a:effectLst>
              </a:rPr>
              <a:t>Contenido del PEP</a:t>
            </a:r>
          </a:p>
        </p:txBody>
      </p:sp>
      <p:sp>
        <p:nvSpPr>
          <p:cNvPr id="3" name="Rectángulo 2"/>
          <p:cNvSpPr/>
          <p:nvPr/>
        </p:nvSpPr>
        <p:spPr>
          <a:xfrm>
            <a:off x="419549" y="851658"/>
            <a:ext cx="6096000" cy="4801314"/>
          </a:xfrm>
          <a:prstGeom prst="rect">
            <a:avLst/>
          </a:prstGeom>
          <a:solidFill>
            <a:schemeClr val="accent1"/>
          </a:solidFill>
        </p:spPr>
        <p:txBody>
          <a:bodyPr>
            <a:spAutoFit/>
          </a:bodyPr>
          <a:lstStyle/>
          <a:p>
            <a:r>
              <a:rPr lang="es-MX" dirty="0"/>
              <a:t>INTRODUCCIÓN	</a:t>
            </a:r>
          </a:p>
          <a:p>
            <a:r>
              <a:rPr lang="es-MX" dirty="0"/>
              <a:t>1.0. IDENTIFICACIÓN DEL PROGRAMA</a:t>
            </a:r>
          </a:p>
          <a:p>
            <a:r>
              <a:rPr lang="es-MX" dirty="0"/>
              <a:t>1.1. CARACTERÍSTICAS DISTINTIVAS DEL PROGRAMA</a:t>
            </a:r>
          </a:p>
          <a:p>
            <a:r>
              <a:rPr lang="es-MX" dirty="0"/>
              <a:t>1.2. FUNDAMENTOS DE LA RED DEL SISTEMA UNIVERSITARIO ESTATAL DEL CARIBE: SUE-CARIBE</a:t>
            </a:r>
          </a:p>
          <a:p>
            <a:r>
              <a:rPr lang="es-MX" dirty="0"/>
              <a:t>1.2.1. Antecedentes del Programa</a:t>
            </a:r>
          </a:p>
          <a:p>
            <a:r>
              <a:rPr lang="es-MX" dirty="0"/>
              <a:t>1.3. ASPECTOS DE LA RED DEL SISTEMA DE UNIVERSITARIO ESTATAL DEL CARIBE COLOMBIANO, SUE CARIBE</a:t>
            </a:r>
          </a:p>
          <a:p>
            <a:r>
              <a:rPr lang="es-MX" dirty="0"/>
              <a:t>1.3.1. Declaración del SUE Caribe</a:t>
            </a:r>
          </a:p>
          <a:p>
            <a:r>
              <a:rPr lang="es-MX" dirty="0"/>
              <a:t>1.4. ASPECTOS ESTRATEGICOS</a:t>
            </a:r>
          </a:p>
          <a:p>
            <a:r>
              <a:rPr lang="es-MX" dirty="0"/>
              <a:t>1.4.1. Misión</a:t>
            </a:r>
          </a:p>
          <a:p>
            <a:r>
              <a:rPr lang="es-MX" dirty="0"/>
              <a:t>1.4.2. Visión</a:t>
            </a:r>
          </a:p>
          <a:p>
            <a:r>
              <a:rPr lang="es-MX" dirty="0"/>
              <a:t>1.4.3. Objeto</a:t>
            </a:r>
          </a:p>
          <a:p>
            <a:r>
              <a:rPr lang="es-MX" dirty="0"/>
              <a:t>1.4.4. Principios</a:t>
            </a:r>
          </a:p>
          <a:p>
            <a:r>
              <a:rPr lang="es-MX" dirty="0"/>
              <a:t>1.4.5. Estructura, Pertinencia y Funcionamiento del Programa en Red</a:t>
            </a:r>
          </a:p>
          <a:p>
            <a:r>
              <a:rPr lang="es-MX" dirty="0"/>
              <a:t>1.5. RELEVANCIA ACADÉMICA O JUSTIFICACIÓN</a:t>
            </a:r>
          </a:p>
        </p:txBody>
      </p:sp>
      <p:pic>
        <p:nvPicPr>
          <p:cNvPr id="6" name="Imagen 5"/>
          <p:cNvPicPr>
            <a:picLocks noChangeAspect="1"/>
          </p:cNvPicPr>
          <p:nvPr/>
        </p:nvPicPr>
        <p:blipFill>
          <a:blip r:embed="rId2"/>
          <a:stretch>
            <a:fillRect/>
          </a:stretch>
        </p:blipFill>
        <p:spPr>
          <a:xfrm>
            <a:off x="7103500" y="291991"/>
            <a:ext cx="4910032" cy="3660042"/>
          </a:xfrm>
          <a:prstGeom prst="rect">
            <a:avLst/>
          </a:prstGeom>
        </p:spPr>
      </p:pic>
      <p:sp>
        <p:nvSpPr>
          <p:cNvPr id="8" name="CuadroTexto 7">
            <a:extLst>
              <a:ext uri="{FF2B5EF4-FFF2-40B4-BE49-F238E27FC236}">
                <a16:creationId xmlns:a16="http://schemas.microsoft.com/office/drawing/2014/main" id="{E07F0844-5305-415C-BCF1-A07BF23A8E48}"/>
              </a:ext>
            </a:extLst>
          </p:cNvPr>
          <p:cNvSpPr txBox="1"/>
          <p:nvPr/>
        </p:nvSpPr>
        <p:spPr>
          <a:xfrm>
            <a:off x="7094126" y="4000107"/>
            <a:ext cx="4919406" cy="523220"/>
          </a:xfrm>
          <a:prstGeom prst="rect">
            <a:avLst/>
          </a:prstGeom>
          <a:solidFill>
            <a:schemeClr val="accent4"/>
          </a:solidFill>
        </p:spPr>
        <p:txBody>
          <a:bodyPr wrap="square" rtlCol="0">
            <a:spAutoFit/>
          </a:bodyPr>
          <a:lstStyle/>
          <a:p>
            <a:pPr algn="ctr"/>
            <a:r>
              <a:rPr lang="es-CO" sz="1400" b="1" dirty="0">
                <a:effectLst>
                  <a:outerShdw blurRad="38100" dist="38100" dir="2700000" algn="tl">
                    <a:srgbClr val="000000">
                      <a:alpha val="43137"/>
                    </a:srgbClr>
                  </a:outerShdw>
                </a:effectLst>
              </a:rPr>
              <a:t>UNIVERSIDAD POPULAR DEL CESAR  VALLEDUPAR CAMPUS SABANAS</a:t>
            </a:r>
          </a:p>
        </p:txBody>
      </p:sp>
      <p:pic>
        <p:nvPicPr>
          <p:cNvPr id="9" name="Imagen 8"/>
          <p:cNvPicPr>
            <a:picLocks noChangeAspect="1"/>
          </p:cNvPicPr>
          <p:nvPr/>
        </p:nvPicPr>
        <p:blipFill>
          <a:blip r:embed="rId3"/>
          <a:stretch>
            <a:fillRect/>
          </a:stretch>
        </p:blipFill>
        <p:spPr>
          <a:xfrm>
            <a:off x="7609149" y="4669346"/>
            <a:ext cx="3395766" cy="2188654"/>
          </a:xfrm>
          <a:prstGeom prst="rect">
            <a:avLst/>
          </a:prstGeom>
        </p:spPr>
      </p:pic>
    </p:spTree>
    <p:extLst>
      <p:ext uri="{BB962C8B-B14F-4D97-AF65-F5344CB8AC3E}">
        <p14:creationId xmlns:p14="http://schemas.microsoft.com/office/powerpoint/2010/main" val="17783449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1" y="134562"/>
            <a:ext cx="12030739" cy="831732"/>
          </a:xfrm>
          <a:prstGeom prst="rect">
            <a:avLst/>
          </a:prstGeom>
        </p:spPr>
        <p:txBody>
          <a:bodyPr>
            <a:noAutofit/>
          </a:bodyPr>
          <a:lstStyle>
            <a:lvl1pPr algn="l" defTabSz="457200" rtl="0" eaLnBrk="1" latinLnBrk="0" hangingPunct="1">
              <a:spcBef>
                <a:spcPct val="0"/>
              </a:spcBef>
              <a:buNone/>
              <a:defRPr sz="2400" b="1" i="1" kern="1200">
                <a:solidFill>
                  <a:srgbClr val="000090"/>
                </a:solidFill>
                <a:effectLst>
                  <a:outerShdw blurRad="50800" dist="38100" dir="8100000" algn="tr" rotWithShape="0">
                    <a:prstClr val="black">
                      <a:alpha val="40000"/>
                    </a:prstClr>
                  </a:outerShdw>
                </a:effectLst>
                <a:latin typeface="Candara"/>
                <a:ea typeface="+mj-ea"/>
                <a:cs typeface="Candara"/>
              </a:defRPr>
            </a:lvl1pPr>
          </a:lstStyle>
          <a:p>
            <a:pPr marL="0" marR="0" lvl="0" indent="0" defTabSz="457200" rtl="0" eaLnBrk="1" fontAlgn="auto" latinLnBrk="0" hangingPunct="1">
              <a:lnSpc>
                <a:spcPct val="100000"/>
              </a:lnSpc>
              <a:spcBef>
                <a:spcPct val="0"/>
              </a:spcBef>
              <a:spcAft>
                <a:spcPts val="0"/>
              </a:spcAft>
              <a:buClrTx/>
              <a:buSzTx/>
              <a:buFontTx/>
              <a:buNone/>
              <a:tabLst/>
              <a:defRPr/>
            </a:pPr>
            <a:r>
              <a:rPr lang="es-MX" sz="3200" i="0" dirty="0">
                <a:solidFill>
                  <a:schemeClr val="tx1"/>
                </a:solidFill>
                <a:effectLst>
                  <a:outerShdw blurRad="38100" dist="38100" dir="2700000" algn="tl">
                    <a:srgbClr val="000000">
                      <a:alpha val="43137"/>
                    </a:srgbClr>
                  </a:outerShdw>
                </a:effectLst>
                <a:latin typeface="+mj-lt"/>
                <a:cs typeface="+mj-cs"/>
              </a:rPr>
              <a:t>Procesos Misionales y su Articulación con el Medio</a:t>
            </a:r>
            <a:endParaRPr lang="es-CO" sz="3200" i="0" dirty="0">
              <a:solidFill>
                <a:schemeClr val="tx1"/>
              </a:solidFill>
              <a:effectLst>
                <a:outerShdw blurRad="38100" dist="38100" dir="2700000" algn="tl">
                  <a:srgbClr val="000000">
                    <a:alpha val="43137"/>
                  </a:srgbClr>
                </a:outerShdw>
              </a:effectLst>
              <a:latin typeface="+mj-lt"/>
              <a:cs typeface="+mj-cs"/>
            </a:endParaRPr>
          </a:p>
        </p:txBody>
      </p:sp>
      <p:sp>
        <p:nvSpPr>
          <p:cNvPr id="5" name="CuadroTexto 4"/>
          <p:cNvSpPr txBox="1"/>
          <p:nvPr/>
        </p:nvSpPr>
        <p:spPr>
          <a:xfrm>
            <a:off x="7967748" y="4830288"/>
            <a:ext cx="4118746" cy="646331"/>
          </a:xfrm>
          <a:prstGeom prst="rect">
            <a:avLst/>
          </a:prstGeom>
          <a:solidFill>
            <a:schemeClr val="accent4"/>
          </a:solidFill>
        </p:spPr>
        <p:txBody>
          <a:bodyPr wrap="square" rtlCol="0">
            <a:spAutoFit/>
          </a:bodyPr>
          <a:lstStyle/>
          <a:p>
            <a:pPr algn="ctr"/>
            <a:r>
              <a:rPr lang="es-CO" b="1" dirty="0">
                <a:effectLst>
                  <a:outerShdw blurRad="38100" dist="38100" dir="2700000" algn="tl">
                    <a:srgbClr val="000000">
                      <a:alpha val="43137"/>
                    </a:srgbClr>
                  </a:outerShdw>
                </a:effectLst>
              </a:rPr>
              <a:t>Universidad del Atlántico</a:t>
            </a:r>
          </a:p>
          <a:p>
            <a:pPr algn="ctr"/>
            <a:r>
              <a:rPr lang="es-CO" b="1" dirty="0">
                <a:effectLst>
                  <a:outerShdw blurRad="38100" dist="38100" dir="2700000" algn="tl">
                    <a:srgbClr val="000000">
                      <a:alpha val="43137"/>
                    </a:srgbClr>
                  </a:outerShdw>
                </a:effectLst>
              </a:rPr>
              <a:t>Puerto Colombia</a:t>
            </a:r>
          </a:p>
        </p:txBody>
      </p:sp>
      <p:pic>
        <p:nvPicPr>
          <p:cNvPr id="6" name="Imagen 5">
            <a:extLst>
              <a:ext uri="{FF2B5EF4-FFF2-40B4-BE49-F238E27FC236}">
                <a16:creationId xmlns:a16="http://schemas.microsoft.com/office/drawing/2014/main" id="{16F3C5FC-1098-A9EA-902D-DF671015436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59263" y="5476619"/>
            <a:ext cx="2135716" cy="1355650"/>
          </a:xfrm>
          <a:prstGeom prst="rect">
            <a:avLst/>
          </a:prstGeom>
          <a:noFill/>
          <a:ln>
            <a:noFill/>
          </a:ln>
        </p:spPr>
      </p:pic>
      <p:sp>
        <p:nvSpPr>
          <p:cNvPr id="12" name="CuadroTexto 11">
            <a:extLst>
              <a:ext uri="{FF2B5EF4-FFF2-40B4-BE49-F238E27FC236}">
                <a16:creationId xmlns:a16="http://schemas.microsoft.com/office/drawing/2014/main" id="{92BB2C91-9AC2-FB2F-C644-A1706B9C626D}"/>
              </a:ext>
            </a:extLst>
          </p:cNvPr>
          <p:cNvSpPr txBox="1"/>
          <p:nvPr/>
        </p:nvSpPr>
        <p:spPr>
          <a:xfrm>
            <a:off x="161261" y="1074064"/>
            <a:ext cx="7667550" cy="4893647"/>
          </a:xfrm>
          <a:prstGeom prst="rect">
            <a:avLst/>
          </a:prstGeom>
          <a:solidFill>
            <a:schemeClr val="accent1"/>
          </a:solidFill>
        </p:spPr>
        <p:txBody>
          <a:bodyPr wrap="square">
            <a:spAutoFit/>
          </a:bodyPr>
          <a:lstStyle/>
          <a:p>
            <a:pPr marL="342900" indent="-342900" algn="just">
              <a:buFont typeface="+mj-lt"/>
              <a:buAutoNum type="alphaLcPeriod" startAt="5"/>
            </a:pPr>
            <a:r>
              <a:rPr lang="es-MX" sz="2400" b="1" dirty="0"/>
              <a:t>La labor investigativa se ha regulado a través de evaluaciones realizada por pares académicos y científicos</a:t>
            </a:r>
          </a:p>
          <a:p>
            <a:pPr marL="342900" indent="-342900" algn="just">
              <a:buFont typeface="+mj-lt"/>
              <a:buAutoNum type="alphaLcPeriod" startAt="5"/>
            </a:pPr>
            <a:r>
              <a:rPr lang="es-MX" sz="2400" b="1" dirty="0"/>
              <a:t>La investigación se ha desarrollado en todos los niveles de formación y se apoya en las Facultades, Grupos de Investigación, Programas de Maestría y Doctorados.</a:t>
            </a:r>
          </a:p>
          <a:p>
            <a:pPr marL="342900" indent="-342900" algn="just">
              <a:buFont typeface="+mj-lt"/>
              <a:buAutoNum type="alphaLcPeriod" startAt="5"/>
            </a:pPr>
            <a:r>
              <a:rPr lang="es-MX" sz="2400" b="1" dirty="0"/>
              <a:t>Internacionalización de la investigación, para consolidar la investigación, las Universidades del SUE Caribe tienen establecido el Sistema de Investigación, que se integra de acuerdo con las tres componentes: Académico, Organizativo y de Regulación Normativa</a:t>
            </a:r>
          </a:p>
        </p:txBody>
      </p:sp>
      <p:pic>
        <p:nvPicPr>
          <p:cNvPr id="2" name="Imagen 1">
            <a:extLst>
              <a:ext uri="{FF2B5EF4-FFF2-40B4-BE49-F238E27FC236}">
                <a16:creationId xmlns:a16="http://schemas.microsoft.com/office/drawing/2014/main" id="{6CA63597-7443-3CB4-3502-D070D20E06BC}"/>
              </a:ext>
            </a:extLst>
          </p:cNvPr>
          <p:cNvPicPr>
            <a:picLocks noChangeAspect="1"/>
          </p:cNvPicPr>
          <p:nvPr/>
        </p:nvPicPr>
        <p:blipFill>
          <a:blip r:embed="rId3"/>
          <a:stretch>
            <a:fillRect/>
          </a:stretch>
        </p:blipFill>
        <p:spPr>
          <a:xfrm>
            <a:off x="8023504" y="636490"/>
            <a:ext cx="4007234" cy="4193798"/>
          </a:xfrm>
          <a:prstGeom prst="rect">
            <a:avLst/>
          </a:prstGeom>
        </p:spPr>
      </p:pic>
    </p:spTree>
    <p:extLst>
      <p:ext uri="{BB962C8B-B14F-4D97-AF65-F5344CB8AC3E}">
        <p14:creationId xmlns:p14="http://schemas.microsoft.com/office/powerpoint/2010/main" val="1951541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1" y="134562"/>
            <a:ext cx="12030739" cy="831732"/>
          </a:xfrm>
          <a:prstGeom prst="rect">
            <a:avLst/>
          </a:prstGeom>
        </p:spPr>
        <p:txBody>
          <a:bodyPr>
            <a:noAutofit/>
          </a:bodyPr>
          <a:lstStyle>
            <a:lvl1pPr algn="l" defTabSz="457200" rtl="0" eaLnBrk="1" latinLnBrk="0" hangingPunct="1">
              <a:spcBef>
                <a:spcPct val="0"/>
              </a:spcBef>
              <a:buNone/>
              <a:defRPr sz="2400" b="1" i="1" kern="1200">
                <a:solidFill>
                  <a:srgbClr val="000090"/>
                </a:solidFill>
                <a:effectLst>
                  <a:outerShdw blurRad="50800" dist="38100" dir="8100000" algn="tr" rotWithShape="0">
                    <a:prstClr val="black">
                      <a:alpha val="40000"/>
                    </a:prstClr>
                  </a:outerShdw>
                </a:effectLst>
                <a:latin typeface="Candara"/>
                <a:ea typeface="+mj-ea"/>
                <a:cs typeface="Candara"/>
              </a:defRPr>
            </a:lvl1pPr>
          </a:lstStyle>
          <a:p>
            <a:pPr marL="0" marR="0" lvl="0" indent="0" defTabSz="457200" rtl="0" eaLnBrk="1" fontAlgn="auto" latinLnBrk="0" hangingPunct="1">
              <a:lnSpc>
                <a:spcPct val="100000"/>
              </a:lnSpc>
              <a:spcBef>
                <a:spcPct val="0"/>
              </a:spcBef>
              <a:spcAft>
                <a:spcPts val="0"/>
              </a:spcAft>
              <a:buClrTx/>
              <a:buSzTx/>
              <a:buFontTx/>
              <a:buNone/>
              <a:tabLst/>
              <a:defRPr/>
            </a:pPr>
            <a:r>
              <a:rPr lang="es-MX" sz="3200" i="0" dirty="0">
                <a:solidFill>
                  <a:schemeClr val="tx1"/>
                </a:solidFill>
                <a:effectLst>
                  <a:outerShdw blurRad="38100" dist="38100" dir="2700000" algn="tl">
                    <a:srgbClr val="000000">
                      <a:alpha val="43137"/>
                    </a:srgbClr>
                  </a:outerShdw>
                </a:effectLst>
                <a:latin typeface="+mj-lt"/>
                <a:cs typeface="+mj-cs"/>
              </a:rPr>
              <a:t>Procesos Misionales y su Articulación con el Medio</a:t>
            </a:r>
            <a:endParaRPr lang="es-CO" sz="3200" i="0" dirty="0">
              <a:solidFill>
                <a:schemeClr val="tx1"/>
              </a:solidFill>
              <a:effectLst>
                <a:outerShdw blurRad="38100" dist="38100" dir="2700000" algn="tl">
                  <a:srgbClr val="000000">
                    <a:alpha val="43137"/>
                  </a:srgbClr>
                </a:outerShdw>
              </a:effectLst>
              <a:latin typeface="+mj-lt"/>
              <a:cs typeface="+mj-cs"/>
            </a:endParaRPr>
          </a:p>
        </p:txBody>
      </p:sp>
      <p:pic>
        <p:nvPicPr>
          <p:cNvPr id="6" name="Imagen 5">
            <a:extLst>
              <a:ext uri="{FF2B5EF4-FFF2-40B4-BE49-F238E27FC236}">
                <a16:creationId xmlns:a16="http://schemas.microsoft.com/office/drawing/2014/main" id="{16F3C5FC-1098-A9EA-902D-DF671015436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42943" y="5680322"/>
            <a:ext cx="1758948" cy="1197495"/>
          </a:xfrm>
          <a:prstGeom prst="rect">
            <a:avLst/>
          </a:prstGeom>
          <a:noFill/>
          <a:ln>
            <a:noFill/>
          </a:ln>
        </p:spPr>
      </p:pic>
      <p:sp>
        <p:nvSpPr>
          <p:cNvPr id="7" name="CuadroTexto 6">
            <a:extLst>
              <a:ext uri="{FF2B5EF4-FFF2-40B4-BE49-F238E27FC236}">
                <a16:creationId xmlns:a16="http://schemas.microsoft.com/office/drawing/2014/main" id="{02D979D5-3D89-C6C2-B748-BAC3FC87A1B9}"/>
              </a:ext>
            </a:extLst>
          </p:cNvPr>
          <p:cNvSpPr txBox="1"/>
          <p:nvPr/>
        </p:nvSpPr>
        <p:spPr>
          <a:xfrm>
            <a:off x="307299" y="781628"/>
            <a:ext cx="7502754" cy="646331"/>
          </a:xfrm>
          <a:prstGeom prst="rect">
            <a:avLst/>
          </a:prstGeom>
          <a:solidFill>
            <a:schemeClr val="accent1"/>
          </a:solidFill>
        </p:spPr>
        <p:txBody>
          <a:bodyPr wrap="square">
            <a:spAutoFit/>
          </a:bodyPr>
          <a:lstStyle/>
          <a:p>
            <a:pPr algn="ctr"/>
            <a:r>
              <a:rPr lang="es-MX" b="1" dirty="0"/>
              <a:t>GRUPOS DE INVESTIGACIÓN REALCIONADOS CON EL PROGRAMA 2018-2021</a:t>
            </a:r>
            <a:endParaRPr lang="es-CO" b="1" dirty="0"/>
          </a:p>
        </p:txBody>
      </p:sp>
      <p:pic>
        <p:nvPicPr>
          <p:cNvPr id="10" name="Imagen 9">
            <a:extLst>
              <a:ext uri="{FF2B5EF4-FFF2-40B4-BE49-F238E27FC236}">
                <a16:creationId xmlns:a16="http://schemas.microsoft.com/office/drawing/2014/main" id="{0AD2A743-CEE3-5E63-5F1C-479A37C5739D}"/>
              </a:ext>
            </a:extLst>
          </p:cNvPr>
          <p:cNvPicPr>
            <a:picLocks noChangeAspect="1"/>
          </p:cNvPicPr>
          <p:nvPr/>
        </p:nvPicPr>
        <p:blipFill rotWithShape="1">
          <a:blip r:embed="rId3"/>
          <a:srcRect t="1233"/>
          <a:stretch/>
        </p:blipFill>
        <p:spPr>
          <a:xfrm>
            <a:off x="463980" y="1695299"/>
            <a:ext cx="6950659" cy="4682287"/>
          </a:xfrm>
          <a:prstGeom prst="rect">
            <a:avLst/>
          </a:prstGeom>
          <a:ln w="57150">
            <a:solidFill>
              <a:schemeClr val="tx1"/>
            </a:solidFill>
          </a:ln>
        </p:spPr>
      </p:pic>
      <p:pic>
        <p:nvPicPr>
          <p:cNvPr id="11" name="Imagen 10">
            <a:extLst>
              <a:ext uri="{FF2B5EF4-FFF2-40B4-BE49-F238E27FC236}">
                <a16:creationId xmlns:a16="http://schemas.microsoft.com/office/drawing/2014/main" id="{3C442231-1DD2-C085-93C7-BE2A2032DC35}"/>
              </a:ext>
            </a:extLst>
          </p:cNvPr>
          <p:cNvPicPr>
            <a:picLocks noChangeAspect="1"/>
          </p:cNvPicPr>
          <p:nvPr/>
        </p:nvPicPr>
        <p:blipFill>
          <a:blip r:embed="rId4"/>
          <a:stretch>
            <a:fillRect/>
          </a:stretch>
        </p:blipFill>
        <p:spPr>
          <a:xfrm>
            <a:off x="8117353" y="773751"/>
            <a:ext cx="3801454" cy="4886754"/>
          </a:xfrm>
          <a:prstGeom prst="rect">
            <a:avLst/>
          </a:prstGeom>
        </p:spPr>
      </p:pic>
    </p:spTree>
    <p:extLst>
      <p:ext uri="{BB962C8B-B14F-4D97-AF65-F5344CB8AC3E}">
        <p14:creationId xmlns:p14="http://schemas.microsoft.com/office/powerpoint/2010/main" val="28312968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1" y="134562"/>
            <a:ext cx="12030739" cy="831732"/>
          </a:xfrm>
          <a:prstGeom prst="rect">
            <a:avLst/>
          </a:prstGeom>
        </p:spPr>
        <p:txBody>
          <a:bodyPr>
            <a:noAutofit/>
          </a:bodyPr>
          <a:lstStyle>
            <a:lvl1pPr algn="l" defTabSz="457200" rtl="0" eaLnBrk="1" latinLnBrk="0" hangingPunct="1">
              <a:spcBef>
                <a:spcPct val="0"/>
              </a:spcBef>
              <a:buNone/>
              <a:defRPr sz="2400" b="1" i="1" kern="1200">
                <a:solidFill>
                  <a:srgbClr val="000090"/>
                </a:solidFill>
                <a:effectLst>
                  <a:outerShdw blurRad="50800" dist="38100" dir="8100000" algn="tr" rotWithShape="0">
                    <a:prstClr val="black">
                      <a:alpha val="40000"/>
                    </a:prstClr>
                  </a:outerShdw>
                </a:effectLst>
                <a:latin typeface="Candara"/>
                <a:ea typeface="+mj-ea"/>
                <a:cs typeface="Candara"/>
              </a:defRPr>
            </a:lvl1pPr>
          </a:lstStyle>
          <a:p>
            <a:pPr marL="0" marR="0" lvl="0" indent="0" defTabSz="457200" rtl="0" eaLnBrk="1" fontAlgn="auto" latinLnBrk="0" hangingPunct="1">
              <a:lnSpc>
                <a:spcPct val="100000"/>
              </a:lnSpc>
              <a:spcBef>
                <a:spcPct val="0"/>
              </a:spcBef>
              <a:spcAft>
                <a:spcPts val="0"/>
              </a:spcAft>
              <a:buClrTx/>
              <a:buSzTx/>
              <a:buFontTx/>
              <a:buNone/>
              <a:tabLst/>
              <a:defRPr/>
            </a:pPr>
            <a:r>
              <a:rPr lang="es-MX" sz="3200" i="0" dirty="0">
                <a:solidFill>
                  <a:schemeClr val="tx1"/>
                </a:solidFill>
                <a:effectLst>
                  <a:outerShdw blurRad="38100" dist="38100" dir="2700000" algn="tl">
                    <a:srgbClr val="000000">
                      <a:alpha val="43137"/>
                    </a:srgbClr>
                  </a:outerShdw>
                </a:effectLst>
                <a:latin typeface="+mj-lt"/>
                <a:cs typeface="+mj-cs"/>
              </a:rPr>
              <a:t>Procesos Misionales y su Articulación con el Medio</a:t>
            </a:r>
            <a:endParaRPr lang="es-CO" sz="3200" i="0" dirty="0">
              <a:solidFill>
                <a:schemeClr val="tx1"/>
              </a:solidFill>
              <a:effectLst>
                <a:outerShdw blurRad="38100" dist="38100" dir="2700000" algn="tl">
                  <a:srgbClr val="000000">
                    <a:alpha val="43137"/>
                  </a:srgbClr>
                </a:outerShdw>
              </a:effectLst>
              <a:latin typeface="+mj-lt"/>
              <a:cs typeface="+mj-cs"/>
            </a:endParaRPr>
          </a:p>
        </p:txBody>
      </p:sp>
      <p:pic>
        <p:nvPicPr>
          <p:cNvPr id="6" name="Imagen 5">
            <a:extLst>
              <a:ext uri="{FF2B5EF4-FFF2-40B4-BE49-F238E27FC236}">
                <a16:creationId xmlns:a16="http://schemas.microsoft.com/office/drawing/2014/main" id="{16F3C5FC-1098-A9EA-902D-DF671015436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1864" y="5561704"/>
            <a:ext cx="1882588" cy="1177347"/>
          </a:xfrm>
          <a:prstGeom prst="rect">
            <a:avLst/>
          </a:prstGeom>
          <a:noFill/>
          <a:ln>
            <a:noFill/>
          </a:ln>
        </p:spPr>
      </p:pic>
      <p:sp>
        <p:nvSpPr>
          <p:cNvPr id="7" name="CuadroTexto 6">
            <a:extLst>
              <a:ext uri="{FF2B5EF4-FFF2-40B4-BE49-F238E27FC236}">
                <a16:creationId xmlns:a16="http://schemas.microsoft.com/office/drawing/2014/main" id="{02D979D5-3D89-C6C2-B748-BAC3FC87A1B9}"/>
              </a:ext>
            </a:extLst>
          </p:cNvPr>
          <p:cNvSpPr txBox="1"/>
          <p:nvPr/>
        </p:nvSpPr>
        <p:spPr>
          <a:xfrm>
            <a:off x="294314" y="781628"/>
            <a:ext cx="6954739" cy="646331"/>
          </a:xfrm>
          <a:prstGeom prst="rect">
            <a:avLst/>
          </a:prstGeom>
          <a:solidFill>
            <a:schemeClr val="accent1"/>
          </a:solidFill>
        </p:spPr>
        <p:txBody>
          <a:bodyPr wrap="square">
            <a:spAutoFit/>
          </a:bodyPr>
          <a:lstStyle/>
          <a:p>
            <a:pPr algn="ctr"/>
            <a:r>
              <a:rPr lang="es-MX" b="1" dirty="0"/>
              <a:t>GRUPOS DE INVESTIGACIÓN REALCIONADOS CON EL PROGRAMA 2018-2021</a:t>
            </a:r>
            <a:endParaRPr lang="es-CO" b="1" dirty="0"/>
          </a:p>
        </p:txBody>
      </p:sp>
      <p:pic>
        <p:nvPicPr>
          <p:cNvPr id="3" name="Imagen 2">
            <a:extLst>
              <a:ext uri="{FF2B5EF4-FFF2-40B4-BE49-F238E27FC236}">
                <a16:creationId xmlns:a16="http://schemas.microsoft.com/office/drawing/2014/main" id="{2DFA05CC-1D4E-769C-E69C-5BF2AEEAE0C3}"/>
              </a:ext>
            </a:extLst>
          </p:cNvPr>
          <p:cNvPicPr>
            <a:picLocks noChangeAspect="1"/>
          </p:cNvPicPr>
          <p:nvPr/>
        </p:nvPicPr>
        <p:blipFill>
          <a:blip r:embed="rId3"/>
          <a:stretch>
            <a:fillRect/>
          </a:stretch>
        </p:blipFill>
        <p:spPr>
          <a:xfrm>
            <a:off x="307298" y="1521893"/>
            <a:ext cx="6423286" cy="5145793"/>
          </a:xfrm>
          <a:prstGeom prst="rect">
            <a:avLst/>
          </a:prstGeom>
        </p:spPr>
      </p:pic>
      <p:pic>
        <p:nvPicPr>
          <p:cNvPr id="9" name="Imagen 8">
            <a:extLst>
              <a:ext uri="{FF2B5EF4-FFF2-40B4-BE49-F238E27FC236}">
                <a16:creationId xmlns:a16="http://schemas.microsoft.com/office/drawing/2014/main" id="{BB8F6FD5-5019-10DB-7F52-CEAB833BE0BE}"/>
              </a:ext>
            </a:extLst>
          </p:cNvPr>
          <p:cNvPicPr>
            <a:picLocks noChangeAspect="1"/>
          </p:cNvPicPr>
          <p:nvPr/>
        </p:nvPicPr>
        <p:blipFill>
          <a:blip r:embed="rId4"/>
          <a:stretch>
            <a:fillRect/>
          </a:stretch>
        </p:blipFill>
        <p:spPr>
          <a:xfrm>
            <a:off x="8190267" y="410329"/>
            <a:ext cx="4134786" cy="5694469"/>
          </a:xfrm>
          <a:prstGeom prst="rect">
            <a:avLst/>
          </a:prstGeom>
        </p:spPr>
      </p:pic>
    </p:spTree>
    <p:extLst>
      <p:ext uri="{BB962C8B-B14F-4D97-AF65-F5344CB8AC3E}">
        <p14:creationId xmlns:p14="http://schemas.microsoft.com/office/powerpoint/2010/main" val="30974831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1" y="134562"/>
            <a:ext cx="9293903" cy="554986"/>
          </a:xfrm>
          <a:prstGeom prst="rect">
            <a:avLst/>
          </a:prstGeom>
        </p:spPr>
        <p:txBody>
          <a:bodyPr>
            <a:noAutofit/>
          </a:bodyPr>
          <a:lstStyle>
            <a:lvl1pPr algn="l" defTabSz="457200" rtl="0" eaLnBrk="1" latinLnBrk="0" hangingPunct="1">
              <a:spcBef>
                <a:spcPct val="0"/>
              </a:spcBef>
              <a:buNone/>
              <a:defRPr sz="2400" b="1" i="1" kern="1200">
                <a:solidFill>
                  <a:srgbClr val="000090"/>
                </a:solidFill>
                <a:effectLst>
                  <a:outerShdw blurRad="50800" dist="38100" dir="8100000" algn="tr" rotWithShape="0">
                    <a:prstClr val="black">
                      <a:alpha val="40000"/>
                    </a:prstClr>
                  </a:outerShdw>
                </a:effectLst>
                <a:latin typeface="Candara"/>
                <a:ea typeface="+mj-ea"/>
                <a:cs typeface="Candara"/>
              </a:defRPr>
            </a:lvl1pPr>
          </a:lstStyle>
          <a:p>
            <a:pPr marL="0" marR="0" lvl="0" indent="0" defTabSz="457200" rtl="0" eaLnBrk="1" fontAlgn="auto" latinLnBrk="0" hangingPunct="1">
              <a:lnSpc>
                <a:spcPct val="100000"/>
              </a:lnSpc>
              <a:spcBef>
                <a:spcPct val="0"/>
              </a:spcBef>
              <a:spcAft>
                <a:spcPts val="0"/>
              </a:spcAft>
              <a:buClrTx/>
              <a:buSzTx/>
              <a:buFontTx/>
              <a:buNone/>
              <a:tabLst/>
              <a:defRPr/>
            </a:pPr>
            <a:r>
              <a:rPr lang="es-MX" i="0" dirty="0">
                <a:solidFill>
                  <a:schemeClr val="tx1"/>
                </a:solidFill>
                <a:effectLst>
                  <a:outerShdw blurRad="38100" dist="38100" dir="2700000" algn="tl">
                    <a:srgbClr val="000000">
                      <a:alpha val="43137"/>
                    </a:srgbClr>
                  </a:outerShdw>
                </a:effectLst>
                <a:latin typeface="+mj-lt"/>
                <a:cs typeface="+mj-cs"/>
              </a:rPr>
              <a:t>Apoyo Administrativo Institucional a la Gestión del Currículo</a:t>
            </a:r>
            <a:endParaRPr lang="es-CO" i="0" dirty="0">
              <a:solidFill>
                <a:schemeClr val="tx1"/>
              </a:solidFill>
              <a:effectLst>
                <a:outerShdw blurRad="38100" dist="38100" dir="2700000" algn="tl">
                  <a:srgbClr val="000000">
                    <a:alpha val="43137"/>
                  </a:srgbClr>
                </a:outerShdw>
              </a:effectLst>
              <a:latin typeface="+mj-lt"/>
              <a:cs typeface="+mj-cs"/>
            </a:endParaRPr>
          </a:p>
        </p:txBody>
      </p:sp>
      <p:pic>
        <p:nvPicPr>
          <p:cNvPr id="6" name="Imagen 5">
            <a:extLst>
              <a:ext uri="{FF2B5EF4-FFF2-40B4-BE49-F238E27FC236}">
                <a16:creationId xmlns:a16="http://schemas.microsoft.com/office/drawing/2014/main" id="{16F3C5FC-1098-A9EA-902D-DF671015436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09297" y="5284753"/>
            <a:ext cx="2395400" cy="1466921"/>
          </a:xfrm>
          <a:prstGeom prst="rect">
            <a:avLst/>
          </a:prstGeom>
          <a:noFill/>
          <a:ln>
            <a:noFill/>
          </a:ln>
        </p:spPr>
      </p:pic>
      <p:pic>
        <p:nvPicPr>
          <p:cNvPr id="2" name="Imagen 1">
            <a:extLst>
              <a:ext uri="{FF2B5EF4-FFF2-40B4-BE49-F238E27FC236}">
                <a16:creationId xmlns:a16="http://schemas.microsoft.com/office/drawing/2014/main" id="{C69448D7-42C2-462A-AC03-EA1EA4DF2091}"/>
              </a:ext>
            </a:extLst>
          </p:cNvPr>
          <p:cNvPicPr>
            <a:picLocks noChangeAspect="1"/>
          </p:cNvPicPr>
          <p:nvPr/>
        </p:nvPicPr>
        <p:blipFill>
          <a:blip r:embed="rId3"/>
          <a:stretch>
            <a:fillRect/>
          </a:stretch>
        </p:blipFill>
        <p:spPr>
          <a:xfrm>
            <a:off x="404734" y="700791"/>
            <a:ext cx="7046020" cy="5630618"/>
          </a:xfrm>
          <a:prstGeom prst="rect">
            <a:avLst/>
          </a:prstGeom>
        </p:spPr>
      </p:pic>
      <p:pic>
        <p:nvPicPr>
          <p:cNvPr id="5" name="Imagen 4">
            <a:extLst>
              <a:ext uri="{FF2B5EF4-FFF2-40B4-BE49-F238E27FC236}">
                <a16:creationId xmlns:a16="http://schemas.microsoft.com/office/drawing/2014/main" id="{0C2C2E77-819C-69D1-5BC6-059BC65B1237}"/>
              </a:ext>
            </a:extLst>
          </p:cNvPr>
          <p:cNvPicPr>
            <a:picLocks noChangeAspect="1"/>
          </p:cNvPicPr>
          <p:nvPr/>
        </p:nvPicPr>
        <p:blipFill>
          <a:blip r:embed="rId4"/>
          <a:stretch>
            <a:fillRect/>
          </a:stretch>
        </p:blipFill>
        <p:spPr>
          <a:xfrm>
            <a:off x="7788226" y="700791"/>
            <a:ext cx="4129972" cy="4356454"/>
          </a:xfrm>
          <a:prstGeom prst="rect">
            <a:avLst/>
          </a:prstGeom>
        </p:spPr>
      </p:pic>
    </p:spTree>
    <p:extLst>
      <p:ext uri="{BB962C8B-B14F-4D97-AF65-F5344CB8AC3E}">
        <p14:creationId xmlns:p14="http://schemas.microsoft.com/office/powerpoint/2010/main" val="16341764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1" y="134562"/>
            <a:ext cx="10088381" cy="554986"/>
          </a:xfrm>
          <a:prstGeom prst="rect">
            <a:avLst/>
          </a:prstGeom>
        </p:spPr>
        <p:txBody>
          <a:bodyPr>
            <a:noAutofit/>
          </a:bodyPr>
          <a:lstStyle>
            <a:lvl1pPr algn="l" defTabSz="457200" rtl="0" eaLnBrk="1" latinLnBrk="0" hangingPunct="1">
              <a:spcBef>
                <a:spcPct val="0"/>
              </a:spcBef>
              <a:buNone/>
              <a:defRPr sz="2400" b="1" i="1" kern="1200">
                <a:solidFill>
                  <a:srgbClr val="000090"/>
                </a:solidFill>
                <a:effectLst>
                  <a:outerShdw blurRad="50800" dist="38100" dir="8100000" algn="tr" rotWithShape="0">
                    <a:prstClr val="black">
                      <a:alpha val="40000"/>
                    </a:prstClr>
                  </a:outerShdw>
                </a:effectLst>
                <a:latin typeface="Candara"/>
                <a:ea typeface="+mj-ea"/>
                <a:cs typeface="Candara"/>
              </a:defRPr>
            </a:lvl1pPr>
          </a:lstStyle>
          <a:p>
            <a:pPr marL="0" marR="0" lvl="0" indent="0" defTabSz="457200" rtl="0" eaLnBrk="1" fontAlgn="auto" latinLnBrk="0" hangingPunct="1">
              <a:lnSpc>
                <a:spcPct val="100000"/>
              </a:lnSpc>
              <a:spcBef>
                <a:spcPct val="0"/>
              </a:spcBef>
              <a:spcAft>
                <a:spcPts val="0"/>
              </a:spcAft>
              <a:buClrTx/>
              <a:buSzTx/>
              <a:buFontTx/>
              <a:buNone/>
              <a:tabLst/>
              <a:defRPr/>
            </a:pPr>
            <a:r>
              <a:rPr lang="es-MX" sz="2000" i="0" dirty="0">
                <a:solidFill>
                  <a:schemeClr val="tx1"/>
                </a:solidFill>
                <a:effectLst>
                  <a:outerShdw blurRad="38100" dist="38100" dir="2700000" algn="tl">
                    <a:srgbClr val="000000">
                      <a:alpha val="43137"/>
                    </a:srgbClr>
                  </a:outerShdw>
                </a:effectLst>
                <a:latin typeface="+mj-lt"/>
                <a:cs typeface="+mj-cs"/>
              </a:rPr>
              <a:t>Docentes Disponibles para el Programa en las diferentes Universidades </a:t>
            </a:r>
            <a:endParaRPr lang="es-CO" sz="2000" i="0" dirty="0">
              <a:solidFill>
                <a:schemeClr val="tx1"/>
              </a:solidFill>
              <a:effectLst>
                <a:outerShdw blurRad="38100" dist="38100" dir="2700000" algn="tl">
                  <a:srgbClr val="000000">
                    <a:alpha val="43137"/>
                  </a:srgbClr>
                </a:outerShdw>
              </a:effectLst>
              <a:latin typeface="+mj-lt"/>
              <a:cs typeface="+mj-cs"/>
            </a:endParaRPr>
          </a:p>
        </p:txBody>
      </p:sp>
      <p:pic>
        <p:nvPicPr>
          <p:cNvPr id="6" name="Imagen 5">
            <a:extLst>
              <a:ext uri="{FF2B5EF4-FFF2-40B4-BE49-F238E27FC236}">
                <a16:creationId xmlns:a16="http://schemas.microsoft.com/office/drawing/2014/main" id="{16F3C5FC-1098-A9EA-902D-DF671015436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60096" y="5178178"/>
            <a:ext cx="2335717" cy="1374298"/>
          </a:xfrm>
          <a:prstGeom prst="rect">
            <a:avLst/>
          </a:prstGeom>
          <a:noFill/>
          <a:ln>
            <a:noFill/>
          </a:ln>
        </p:spPr>
      </p:pic>
      <p:pic>
        <p:nvPicPr>
          <p:cNvPr id="3" name="Imagen 2">
            <a:extLst>
              <a:ext uri="{FF2B5EF4-FFF2-40B4-BE49-F238E27FC236}">
                <a16:creationId xmlns:a16="http://schemas.microsoft.com/office/drawing/2014/main" id="{C0F03C4F-C9A2-8FD9-2594-BF3DE9FB60D7}"/>
              </a:ext>
            </a:extLst>
          </p:cNvPr>
          <p:cNvPicPr>
            <a:picLocks noChangeAspect="1"/>
          </p:cNvPicPr>
          <p:nvPr/>
        </p:nvPicPr>
        <p:blipFill rotWithShape="1">
          <a:blip r:embed="rId3"/>
          <a:srcRect b="7625"/>
          <a:stretch/>
        </p:blipFill>
        <p:spPr>
          <a:xfrm>
            <a:off x="330826" y="936313"/>
            <a:ext cx="11110624" cy="3995100"/>
          </a:xfrm>
          <a:prstGeom prst="rect">
            <a:avLst/>
          </a:prstGeom>
          <a:ln w="57150">
            <a:solidFill>
              <a:schemeClr val="tx1"/>
            </a:solidFill>
          </a:ln>
        </p:spPr>
      </p:pic>
      <p:pic>
        <p:nvPicPr>
          <p:cNvPr id="8" name="Imagen 7">
            <a:extLst>
              <a:ext uri="{FF2B5EF4-FFF2-40B4-BE49-F238E27FC236}">
                <a16:creationId xmlns:a16="http://schemas.microsoft.com/office/drawing/2014/main" id="{91C6682A-698E-98F7-8FEE-246CFC3AE6C2}"/>
              </a:ext>
            </a:extLst>
          </p:cNvPr>
          <p:cNvPicPr>
            <a:picLocks noChangeAspect="1"/>
          </p:cNvPicPr>
          <p:nvPr/>
        </p:nvPicPr>
        <p:blipFill>
          <a:blip r:embed="rId4"/>
          <a:stretch>
            <a:fillRect/>
          </a:stretch>
        </p:blipFill>
        <p:spPr>
          <a:xfrm>
            <a:off x="1993692" y="5178178"/>
            <a:ext cx="6535712" cy="1145070"/>
          </a:xfrm>
          <a:prstGeom prst="rect">
            <a:avLst/>
          </a:prstGeom>
        </p:spPr>
      </p:pic>
    </p:spTree>
    <p:extLst>
      <p:ext uri="{BB962C8B-B14F-4D97-AF65-F5344CB8AC3E}">
        <p14:creationId xmlns:p14="http://schemas.microsoft.com/office/powerpoint/2010/main" val="33945433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1" y="134562"/>
            <a:ext cx="10088381" cy="554986"/>
          </a:xfrm>
          <a:prstGeom prst="rect">
            <a:avLst/>
          </a:prstGeom>
        </p:spPr>
        <p:txBody>
          <a:bodyPr>
            <a:noAutofit/>
          </a:bodyPr>
          <a:lstStyle>
            <a:lvl1pPr algn="l" defTabSz="457200" rtl="0" eaLnBrk="1" latinLnBrk="0" hangingPunct="1">
              <a:spcBef>
                <a:spcPct val="0"/>
              </a:spcBef>
              <a:buNone/>
              <a:defRPr sz="2400" b="1" i="1" kern="1200">
                <a:solidFill>
                  <a:srgbClr val="000090"/>
                </a:solidFill>
                <a:effectLst>
                  <a:outerShdw blurRad="50800" dist="38100" dir="8100000" algn="tr" rotWithShape="0">
                    <a:prstClr val="black">
                      <a:alpha val="40000"/>
                    </a:prstClr>
                  </a:outerShdw>
                </a:effectLst>
                <a:latin typeface="Candara"/>
                <a:ea typeface="+mj-ea"/>
                <a:cs typeface="Candara"/>
              </a:defRPr>
            </a:lvl1pPr>
          </a:lstStyle>
          <a:p>
            <a:pPr marL="0" marR="0" lvl="0" indent="0" defTabSz="457200" rtl="0" eaLnBrk="1" fontAlgn="auto" latinLnBrk="0" hangingPunct="1">
              <a:lnSpc>
                <a:spcPct val="100000"/>
              </a:lnSpc>
              <a:spcBef>
                <a:spcPct val="0"/>
              </a:spcBef>
              <a:spcAft>
                <a:spcPts val="0"/>
              </a:spcAft>
              <a:buClrTx/>
              <a:buSzTx/>
              <a:buFontTx/>
              <a:buNone/>
              <a:tabLst/>
              <a:defRPr/>
            </a:pPr>
            <a:r>
              <a:rPr lang="es-MX" sz="2800" i="0" dirty="0">
                <a:solidFill>
                  <a:schemeClr val="tx1"/>
                </a:solidFill>
                <a:effectLst>
                  <a:outerShdw blurRad="38100" dist="38100" dir="2700000" algn="tl">
                    <a:srgbClr val="000000">
                      <a:alpha val="43137"/>
                    </a:srgbClr>
                  </a:outerShdw>
                </a:effectLst>
                <a:latin typeface="+mj-lt"/>
                <a:cs typeface="+mj-cs"/>
              </a:rPr>
              <a:t>Referencias Bibliográficas</a:t>
            </a:r>
            <a:endParaRPr lang="es-CO" sz="2800" i="0" dirty="0">
              <a:solidFill>
                <a:schemeClr val="tx1"/>
              </a:solidFill>
              <a:effectLst>
                <a:outerShdw blurRad="38100" dist="38100" dir="2700000" algn="tl">
                  <a:srgbClr val="000000">
                    <a:alpha val="43137"/>
                  </a:srgbClr>
                </a:outerShdw>
              </a:effectLst>
              <a:latin typeface="+mj-lt"/>
              <a:cs typeface="+mj-cs"/>
            </a:endParaRPr>
          </a:p>
        </p:txBody>
      </p:sp>
      <p:pic>
        <p:nvPicPr>
          <p:cNvPr id="6" name="Imagen 5">
            <a:extLst>
              <a:ext uri="{FF2B5EF4-FFF2-40B4-BE49-F238E27FC236}">
                <a16:creationId xmlns:a16="http://schemas.microsoft.com/office/drawing/2014/main" id="{16F3C5FC-1098-A9EA-902D-DF671015436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77933" y="4628957"/>
            <a:ext cx="2621992" cy="1750327"/>
          </a:xfrm>
          <a:prstGeom prst="rect">
            <a:avLst/>
          </a:prstGeom>
          <a:noFill/>
          <a:ln>
            <a:noFill/>
          </a:ln>
        </p:spPr>
      </p:pic>
      <p:sp>
        <p:nvSpPr>
          <p:cNvPr id="5" name="CuadroTexto 4">
            <a:extLst>
              <a:ext uri="{FF2B5EF4-FFF2-40B4-BE49-F238E27FC236}">
                <a16:creationId xmlns:a16="http://schemas.microsoft.com/office/drawing/2014/main" id="{7719355B-A296-5FBD-0CA8-B68DE33496D9}"/>
              </a:ext>
            </a:extLst>
          </p:cNvPr>
          <p:cNvSpPr txBox="1"/>
          <p:nvPr/>
        </p:nvSpPr>
        <p:spPr>
          <a:xfrm>
            <a:off x="209864" y="1166842"/>
            <a:ext cx="8274570" cy="4524315"/>
          </a:xfrm>
          <a:prstGeom prst="rect">
            <a:avLst/>
          </a:prstGeom>
          <a:solidFill>
            <a:schemeClr val="accent1"/>
          </a:solidFill>
        </p:spPr>
        <p:txBody>
          <a:bodyPr wrap="square">
            <a:spAutoFit/>
          </a:bodyPr>
          <a:lstStyle/>
          <a:p>
            <a:pPr marL="285750" indent="-285750">
              <a:buFont typeface="Arial" panose="020B0604020202020204" pitchFamily="34" charset="0"/>
              <a:buChar char="•"/>
            </a:pPr>
            <a:r>
              <a:rPr lang="es-MX" sz="2400" dirty="0"/>
              <a:t>Documento maestro regional para la solicitud de la segunda renovación de Registro Calificado del Programa de Maestría en Ciencias Físicas SUE Caribe</a:t>
            </a:r>
          </a:p>
          <a:p>
            <a:pPr marL="285750" indent="-285750">
              <a:buFont typeface="Arial" panose="020B0604020202020204" pitchFamily="34" charset="0"/>
              <a:buChar char="•"/>
            </a:pPr>
            <a:r>
              <a:rPr lang="es-MX" sz="2400" dirty="0"/>
              <a:t>Documentos de Autoevaluación, Maestría en Ciencias Físicas SUE Caribe  </a:t>
            </a:r>
          </a:p>
          <a:p>
            <a:pPr marL="285750" indent="-285750">
              <a:buFont typeface="Arial" panose="020B0604020202020204" pitchFamily="34" charset="0"/>
              <a:buChar char="•"/>
            </a:pPr>
            <a:r>
              <a:rPr lang="es-MX" sz="2400" dirty="0"/>
              <a:t>Modelo de Autoevaluación de la Maestría en Ciencias Físicas SUE Caribe  </a:t>
            </a:r>
          </a:p>
          <a:p>
            <a:pPr marL="285750" indent="-285750">
              <a:buFont typeface="Arial" panose="020B0604020202020204" pitchFamily="34" charset="0"/>
              <a:buChar char="•"/>
            </a:pPr>
            <a:r>
              <a:rPr lang="es-MX" sz="2400" dirty="0"/>
              <a:t>Reglamento Estudiantil SUE Caribe </a:t>
            </a:r>
          </a:p>
          <a:p>
            <a:pPr marL="285750" indent="-285750">
              <a:buFont typeface="Arial" panose="020B0604020202020204" pitchFamily="34" charset="0"/>
              <a:buChar char="•"/>
            </a:pPr>
            <a:r>
              <a:rPr lang="es-MX" sz="2400" dirty="0"/>
              <a:t>Reglamento General SUE Caribe</a:t>
            </a:r>
          </a:p>
          <a:p>
            <a:pPr marL="285750" indent="-285750">
              <a:buFont typeface="Arial" panose="020B0604020202020204" pitchFamily="34" charset="0"/>
              <a:buChar char="•"/>
            </a:pPr>
            <a:r>
              <a:rPr lang="es-MX" sz="2400" dirty="0"/>
              <a:t>Decreto No 1330 del 25 de julio 2019</a:t>
            </a:r>
          </a:p>
          <a:p>
            <a:pPr marL="285750" indent="-285750">
              <a:buFont typeface="Arial" panose="020B0604020202020204" pitchFamily="34" charset="0"/>
              <a:buChar char="•"/>
            </a:pPr>
            <a:r>
              <a:rPr lang="es-MX" sz="2400" dirty="0"/>
              <a:t>Acuerdo del CESU No 02 del 1 de julio de 2020</a:t>
            </a:r>
          </a:p>
          <a:p>
            <a:pPr marL="285750" indent="-285750">
              <a:buFont typeface="Arial" panose="020B0604020202020204" pitchFamily="34" charset="0"/>
              <a:buChar char="•"/>
            </a:pPr>
            <a:r>
              <a:rPr lang="es-MX" sz="2400" dirty="0"/>
              <a:t>Guías 01,02, 03 y 04 del CNA</a:t>
            </a:r>
          </a:p>
        </p:txBody>
      </p:sp>
      <p:pic>
        <p:nvPicPr>
          <p:cNvPr id="9" name="Imagen 8">
            <a:extLst>
              <a:ext uri="{FF2B5EF4-FFF2-40B4-BE49-F238E27FC236}">
                <a16:creationId xmlns:a16="http://schemas.microsoft.com/office/drawing/2014/main" id="{B62ED78B-FDD8-1E0E-71E4-D5567296D972}"/>
              </a:ext>
            </a:extLst>
          </p:cNvPr>
          <p:cNvPicPr>
            <a:picLocks noChangeAspect="1"/>
          </p:cNvPicPr>
          <p:nvPr/>
        </p:nvPicPr>
        <p:blipFill rotWithShape="1">
          <a:blip r:embed="rId3"/>
          <a:srcRect l="2325" t="5407" r="3182" b="6689"/>
          <a:stretch/>
        </p:blipFill>
        <p:spPr>
          <a:xfrm>
            <a:off x="8484434" y="1452283"/>
            <a:ext cx="3370573" cy="2065468"/>
          </a:xfrm>
          <a:prstGeom prst="rect">
            <a:avLst/>
          </a:prstGeom>
        </p:spPr>
      </p:pic>
      <p:sp>
        <p:nvSpPr>
          <p:cNvPr id="2" name="CuadroTexto 1"/>
          <p:cNvSpPr txBox="1"/>
          <p:nvPr/>
        </p:nvSpPr>
        <p:spPr>
          <a:xfrm>
            <a:off x="8559209" y="3750189"/>
            <a:ext cx="3543145" cy="584775"/>
          </a:xfrm>
          <a:prstGeom prst="rect">
            <a:avLst/>
          </a:prstGeom>
          <a:solidFill>
            <a:schemeClr val="accent4"/>
          </a:solidFill>
        </p:spPr>
        <p:txBody>
          <a:bodyPr wrap="square" rtlCol="0">
            <a:spAutoFit/>
          </a:bodyPr>
          <a:lstStyle/>
          <a:p>
            <a:pPr algn="ctr"/>
            <a:r>
              <a:rPr lang="es-MX" sz="1600" b="1" dirty="0">
                <a:effectLst>
                  <a:outerShdw blurRad="38100" dist="38100" dir="2700000" algn="tl">
                    <a:srgbClr val="000000">
                      <a:alpha val="43137"/>
                    </a:srgbClr>
                  </a:outerShdw>
                </a:effectLst>
              </a:rPr>
              <a:t>Docentes en el Congreso Nacional de Física en Cartagena</a:t>
            </a:r>
            <a:endParaRPr lang="es-CO" sz="1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548187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5886" y="0"/>
            <a:ext cx="5106113" cy="2705478"/>
          </a:xfrm>
          <a:prstGeom prst="rect">
            <a:avLst/>
          </a:prstGeom>
        </p:spPr>
      </p:pic>
      <p:pic>
        <p:nvPicPr>
          <p:cNvPr id="4" name="Imagen 3">
            <a:extLst>
              <a:ext uri="{FF2B5EF4-FFF2-40B4-BE49-F238E27FC236}">
                <a16:creationId xmlns:a16="http://schemas.microsoft.com/office/drawing/2014/main" id="{E425B82E-7B5B-4D41-91FB-EA68C5EF93B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4886324" cy="3014390"/>
          </a:xfrm>
          <a:prstGeom prst="rect">
            <a:avLst/>
          </a:prstGeom>
          <a:noFill/>
          <a:ln>
            <a:noFill/>
          </a:ln>
        </p:spPr>
      </p:pic>
      <p:pic>
        <p:nvPicPr>
          <p:cNvPr id="3" name="Imagen 2">
            <a:extLst>
              <a:ext uri="{FF2B5EF4-FFF2-40B4-BE49-F238E27FC236}">
                <a16:creationId xmlns:a16="http://schemas.microsoft.com/office/drawing/2014/main" id="{00726443-BBBA-836D-8D75-9C07D607180A}"/>
              </a:ext>
            </a:extLst>
          </p:cNvPr>
          <p:cNvPicPr>
            <a:picLocks noChangeAspect="1"/>
          </p:cNvPicPr>
          <p:nvPr/>
        </p:nvPicPr>
        <p:blipFill>
          <a:blip r:embed="rId4"/>
          <a:stretch>
            <a:fillRect/>
          </a:stretch>
        </p:blipFill>
        <p:spPr>
          <a:xfrm>
            <a:off x="1041348" y="3161020"/>
            <a:ext cx="7899816" cy="3457137"/>
          </a:xfrm>
          <a:prstGeom prst="rect">
            <a:avLst/>
          </a:prstGeom>
        </p:spPr>
      </p:pic>
    </p:spTree>
    <p:extLst>
      <p:ext uri="{BB962C8B-B14F-4D97-AF65-F5344CB8AC3E}">
        <p14:creationId xmlns:p14="http://schemas.microsoft.com/office/powerpoint/2010/main" val="2929393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19549" y="-12577"/>
            <a:ext cx="6162004" cy="1001932"/>
          </a:xfrm>
        </p:spPr>
        <p:txBody>
          <a:bodyPr>
            <a:normAutofit fontScale="90000"/>
          </a:bodyPr>
          <a:lstStyle/>
          <a:p>
            <a:pPr algn="just"/>
            <a:r>
              <a:rPr lang="es-CO" sz="5867" b="1" dirty="0">
                <a:solidFill>
                  <a:schemeClr val="tx1"/>
                </a:solidFill>
                <a:effectLst>
                  <a:outerShdw blurRad="38100" dist="38100" dir="2700000" algn="tl">
                    <a:srgbClr val="000000">
                      <a:alpha val="43137"/>
                    </a:srgbClr>
                  </a:outerShdw>
                </a:effectLst>
              </a:rPr>
              <a:t>Contenido del PEP</a:t>
            </a:r>
          </a:p>
        </p:txBody>
      </p:sp>
      <p:sp>
        <p:nvSpPr>
          <p:cNvPr id="4" name="Rectángulo 3"/>
          <p:cNvSpPr/>
          <p:nvPr/>
        </p:nvSpPr>
        <p:spPr>
          <a:xfrm>
            <a:off x="932121" y="989355"/>
            <a:ext cx="6096000" cy="5262979"/>
          </a:xfrm>
          <a:prstGeom prst="rect">
            <a:avLst/>
          </a:prstGeom>
          <a:solidFill>
            <a:schemeClr val="accent1"/>
          </a:solidFill>
        </p:spPr>
        <p:txBody>
          <a:bodyPr>
            <a:spAutoFit/>
          </a:bodyPr>
          <a:lstStyle/>
          <a:p>
            <a:r>
              <a:rPr lang="es-MX" sz="2400" dirty="0"/>
              <a:t>2. PERTINENCIA Y PROPÓSITOS DEL PROGRAMA</a:t>
            </a:r>
          </a:p>
          <a:p>
            <a:r>
              <a:rPr lang="es-MX" sz="2400" dirty="0"/>
              <a:t>2.1. MISIÓN</a:t>
            </a:r>
          </a:p>
          <a:p>
            <a:r>
              <a:rPr lang="es-MX" sz="2400" dirty="0"/>
              <a:t>2.2. VISIÓN</a:t>
            </a:r>
          </a:p>
          <a:p>
            <a:r>
              <a:rPr lang="es-MX" sz="2400" dirty="0"/>
              <a:t>2.3. PERFILES</a:t>
            </a:r>
          </a:p>
          <a:p>
            <a:r>
              <a:rPr lang="es-MX" sz="2400" dirty="0"/>
              <a:t>2.3.1.	Perfil de Ingreso</a:t>
            </a:r>
          </a:p>
          <a:p>
            <a:r>
              <a:rPr lang="es-MX" sz="2400" dirty="0"/>
              <a:t>2.3.2.	Perfil de Egreso</a:t>
            </a:r>
          </a:p>
          <a:p>
            <a:r>
              <a:rPr lang="es-MX" sz="2400" dirty="0"/>
              <a:t>2.3.3.	Perfil Ocupacional</a:t>
            </a:r>
          </a:p>
          <a:p>
            <a:r>
              <a:rPr lang="es-MX" sz="2400" dirty="0"/>
              <a:t>2.4. PROYECCIÓN DEL PROGRAMA</a:t>
            </a:r>
          </a:p>
          <a:p>
            <a:r>
              <a:rPr lang="es-MX" sz="2400" dirty="0"/>
              <a:t>2.5. PROPÓSITOS</a:t>
            </a:r>
          </a:p>
          <a:p>
            <a:r>
              <a:rPr lang="es-MX" sz="2400" dirty="0"/>
              <a:t>2.6. OBJETIVOS</a:t>
            </a:r>
          </a:p>
          <a:p>
            <a:r>
              <a:rPr lang="es-MX" sz="2400" dirty="0"/>
              <a:t>2.7. COMPETENCIAS</a:t>
            </a:r>
          </a:p>
          <a:p>
            <a:r>
              <a:rPr lang="es-MX" sz="2400" dirty="0"/>
              <a:t>2.8. RESULTADOS DE APRENDIZAJE PROYECTADOS.</a:t>
            </a:r>
          </a:p>
        </p:txBody>
      </p:sp>
      <p:pic>
        <p:nvPicPr>
          <p:cNvPr id="8" name="Imagen 7"/>
          <p:cNvPicPr>
            <a:picLocks noChangeAspect="1"/>
          </p:cNvPicPr>
          <p:nvPr/>
        </p:nvPicPr>
        <p:blipFill>
          <a:blip r:embed="rId2"/>
          <a:stretch>
            <a:fillRect/>
          </a:stretch>
        </p:blipFill>
        <p:spPr>
          <a:xfrm>
            <a:off x="7121393" y="1005742"/>
            <a:ext cx="4948688" cy="2769914"/>
          </a:xfrm>
          <a:prstGeom prst="rect">
            <a:avLst/>
          </a:prstGeom>
        </p:spPr>
      </p:pic>
      <p:sp>
        <p:nvSpPr>
          <p:cNvPr id="9" name="CuadroTexto 8"/>
          <p:cNvSpPr txBox="1"/>
          <p:nvPr/>
        </p:nvSpPr>
        <p:spPr>
          <a:xfrm>
            <a:off x="7121393" y="3885594"/>
            <a:ext cx="4948688" cy="646331"/>
          </a:xfrm>
          <a:prstGeom prst="rect">
            <a:avLst/>
          </a:prstGeom>
          <a:solidFill>
            <a:schemeClr val="accent4"/>
          </a:solidFill>
        </p:spPr>
        <p:txBody>
          <a:bodyPr wrap="square" rtlCol="0">
            <a:spAutoFit/>
          </a:bodyPr>
          <a:lstStyle/>
          <a:p>
            <a:pPr algn="ctr"/>
            <a:r>
              <a:rPr lang="es-CO" b="1" dirty="0">
                <a:effectLst>
                  <a:outerShdw blurRad="38100" dist="38100" dir="2700000" algn="tl">
                    <a:srgbClr val="000000">
                      <a:alpha val="43137"/>
                    </a:srgbClr>
                  </a:outerShdw>
                </a:effectLst>
              </a:rPr>
              <a:t>UNIVERSIDAD DEL ATLÁNTICO </a:t>
            </a:r>
          </a:p>
          <a:p>
            <a:pPr algn="ctr"/>
            <a:r>
              <a:rPr lang="es-CO" b="1" dirty="0">
                <a:effectLst>
                  <a:outerShdw blurRad="38100" dist="38100" dir="2700000" algn="tl">
                    <a:srgbClr val="000000">
                      <a:alpha val="43137"/>
                    </a:srgbClr>
                  </a:outerShdw>
                </a:effectLst>
              </a:rPr>
              <a:t>SEDE PRINCIPAL PUERTO COLOMBIA</a:t>
            </a:r>
          </a:p>
        </p:txBody>
      </p:sp>
      <p:pic>
        <p:nvPicPr>
          <p:cNvPr id="10" name="Imagen 9"/>
          <p:cNvPicPr>
            <a:picLocks noChangeAspect="1"/>
          </p:cNvPicPr>
          <p:nvPr/>
        </p:nvPicPr>
        <p:blipFill>
          <a:blip r:embed="rId3"/>
          <a:stretch>
            <a:fillRect/>
          </a:stretch>
        </p:blipFill>
        <p:spPr>
          <a:xfrm>
            <a:off x="7716815" y="4641863"/>
            <a:ext cx="3393599" cy="2187852"/>
          </a:xfrm>
          <a:prstGeom prst="rect">
            <a:avLst/>
          </a:prstGeom>
        </p:spPr>
      </p:pic>
    </p:spTree>
    <p:extLst>
      <p:ext uri="{BB962C8B-B14F-4D97-AF65-F5344CB8AC3E}">
        <p14:creationId xmlns:p14="http://schemas.microsoft.com/office/powerpoint/2010/main" val="954861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19549" y="-12577"/>
            <a:ext cx="6162004" cy="1001932"/>
          </a:xfrm>
        </p:spPr>
        <p:txBody>
          <a:bodyPr>
            <a:normAutofit fontScale="90000"/>
          </a:bodyPr>
          <a:lstStyle/>
          <a:p>
            <a:pPr algn="just"/>
            <a:r>
              <a:rPr lang="es-CO" sz="5867" b="1" dirty="0">
                <a:solidFill>
                  <a:schemeClr val="tx1"/>
                </a:solidFill>
                <a:effectLst>
                  <a:outerShdw blurRad="38100" dist="38100" dir="2700000" algn="tl">
                    <a:srgbClr val="000000">
                      <a:alpha val="43137"/>
                    </a:srgbClr>
                  </a:outerShdw>
                </a:effectLst>
              </a:rPr>
              <a:t>Contenido del PEP</a:t>
            </a:r>
          </a:p>
        </p:txBody>
      </p:sp>
      <p:sp>
        <p:nvSpPr>
          <p:cNvPr id="5" name="Rectángulo 4"/>
          <p:cNvSpPr/>
          <p:nvPr/>
        </p:nvSpPr>
        <p:spPr>
          <a:xfrm>
            <a:off x="900222" y="777683"/>
            <a:ext cx="6383079" cy="5632311"/>
          </a:xfrm>
          <a:prstGeom prst="rect">
            <a:avLst/>
          </a:prstGeom>
          <a:solidFill>
            <a:schemeClr val="accent1"/>
          </a:solidFill>
        </p:spPr>
        <p:txBody>
          <a:bodyPr wrap="square">
            <a:spAutoFit/>
          </a:bodyPr>
          <a:lstStyle/>
          <a:p>
            <a:r>
              <a:rPr lang="es-MX" sz="2400" dirty="0"/>
              <a:t>3. ORGANIZACIÓN Y ESTRATEGÍA CURRICULAR</a:t>
            </a:r>
          </a:p>
          <a:p>
            <a:r>
              <a:rPr lang="es-MX" sz="2400" dirty="0"/>
              <a:t>3.1. COMPONENTES FORMATIVOS:</a:t>
            </a:r>
          </a:p>
          <a:p>
            <a:r>
              <a:rPr lang="es-MX" sz="2400" dirty="0"/>
              <a:t>3.1.1.	Definición del Plan General de Estudios</a:t>
            </a:r>
          </a:p>
          <a:p>
            <a:r>
              <a:rPr lang="es-MX" sz="2400" dirty="0"/>
              <a:t>3.1.2.	Núcleos de Formación y Flexibilidad del Programa</a:t>
            </a:r>
          </a:p>
          <a:p>
            <a:r>
              <a:rPr lang="es-MX" sz="2400" dirty="0"/>
              <a:t>3.1.3.	Desarrollo Curricular</a:t>
            </a:r>
          </a:p>
          <a:p>
            <a:r>
              <a:rPr lang="es-MX" sz="2400" dirty="0"/>
              <a:t>3.1.4.	Actualización y evaluación del currículo</a:t>
            </a:r>
          </a:p>
          <a:p>
            <a:r>
              <a:rPr lang="es-MX" sz="2400" dirty="0"/>
              <a:t>3.1.5.	Formación Integral.</a:t>
            </a:r>
          </a:p>
          <a:p>
            <a:r>
              <a:rPr lang="es-MX" sz="2400" dirty="0"/>
              <a:t>3.2. COMPONENTES PEDAGÓGICOS</a:t>
            </a:r>
          </a:p>
          <a:p>
            <a:r>
              <a:rPr lang="es-MX" sz="2400" dirty="0"/>
              <a:t>3.3. CONCEPTUALIZACIÓN TEÓRICA Y EPISTEMOLÓGICA DEL PROGRAMA</a:t>
            </a:r>
          </a:p>
          <a:p>
            <a:r>
              <a:rPr lang="es-MX" sz="2400" dirty="0"/>
              <a:t>3.3.1. Fundamentos Teóricos y Metodológicos del Programa</a:t>
            </a:r>
          </a:p>
        </p:txBody>
      </p:sp>
      <p:pic>
        <p:nvPicPr>
          <p:cNvPr id="10" name="Picture 6" descr="Primera brigada jurídica al interior de la Universidad del Magdalena –  Opinion Caribe">
            <a:extLst>
              <a:ext uri="{FF2B5EF4-FFF2-40B4-BE49-F238E27FC236}">
                <a16:creationId xmlns:a16="http://schemas.microsoft.com/office/drawing/2014/main" id="{C677CAD5-00E9-6EC5-3A81-06E351CE71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0136" y="838666"/>
            <a:ext cx="4709422" cy="2755172"/>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p:cNvPicPr>
            <a:picLocks noChangeAspect="1"/>
          </p:cNvPicPr>
          <p:nvPr/>
        </p:nvPicPr>
        <p:blipFill>
          <a:blip r:embed="rId3"/>
          <a:stretch>
            <a:fillRect/>
          </a:stretch>
        </p:blipFill>
        <p:spPr>
          <a:xfrm>
            <a:off x="7390136" y="3635869"/>
            <a:ext cx="4709422" cy="804742"/>
          </a:xfrm>
          <a:prstGeom prst="rect">
            <a:avLst/>
          </a:prstGeom>
        </p:spPr>
      </p:pic>
      <p:pic>
        <p:nvPicPr>
          <p:cNvPr id="12" name="Imagen 11"/>
          <p:cNvPicPr>
            <a:picLocks noChangeAspect="1"/>
          </p:cNvPicPr>
          <p:nvPr/>
        </p:nvPicPr>
        <p:blipFill>
          <a:blip r:embed="rId4"/>
          <a:stretch>
            <a:fillRect/>
          </a:stretch>
        </p:blipFill>
        <p:spPr>
          <a:xfrm>
            <a:off x="8035295" y="4440611"/>
            <a:ext cx="3419104" cy="2208614"/>
          </a:xfrm>
          <a:prstGeom prst="rect">
            <a:avLst/>
          </a:prstGeom>
        </p:spPr>
      </p:pic>
    </p:spTree>
    <p:extLst>
      <p:ext uri="{BB962C8B-B14F-4D97-AF65-F5344CB8AC3E}">
        <p14:creationId xmlns:p14="http://schemas.microsoft.com/office/powerpoint/2010/main" val="3863787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110867"/>
            <a:ext cx="5185186" cy="1001932"/>
          </a:xfrm>
        </p:spPr>
        <p:txBody>
          <a:bodyPr>
            <a:normAutofit/>
          </a:bodyPr>
          <a:lstStyle/>
          <a:p>
            <a:pPr algn="just"/>
            <a:r>
              <a:rPr lang="es-CO" sz="5867" b="1" dirty="0">
                <a:solidFill>
                  <a:schemeClr val="tx1"/>
                </a:solidFill>
                <a:effectLst>
                  <a:outerShdw blurRad="38100" dist="38100" dir="2700000" algn="tl">
                    <a:srgbClr val="000000">
                      <a:alpha val="43137"/>
                    </a:srgbClr>
                  </a:outerShdw>
                </a:effectLst>
              </a:rPr>
              <a:t>Introducción</a:t>
            </a:r>
          </a:p>
        </p:txBody>
      </p:sp>
      <p:sp>
        <p:nvSpPr>
          <p:cNvPr id="5" name="CuadroTexto 4"/>
          <p:cNvSpPr txBox="1"/>
          <p:nvPr/>
        </p:nvSpPr>
        <p:spPr>
          <a:xfrm>
            <a:off x="85493" y="881778"/>
            <a:ext cx="8251683" cy="6001643"/>
          </a:xfrm>
          <a:prstGeom prst="rect">
            <a:avLst/>
          </a:prstGeom>
          <a:solidFill>
            <a:schemeClr val="accent1"/>
          </a:solidFill>
        </p:spPr>
        <p:txBody>
          <a:bodyPr wrap="square" rtlCol="0">
            <a:spAutoFit/>
          </a:bodyPr>
          <a:lstStyle/>
          <a:p>
            <a:pPr algn="just" defTabSz="457200"/>
            <a:r>
              <a:rPr lang="es-MX" sz="2400" b="1" dirty="0">
                <a:latin typeface="Calibri"/>
              </a:rPr>
              <a:t>El Proyecto Educativo del Programa (PEP) de la Maestría en Ciencias Físicas de las universidades adscritas a la Red del Sistema de Universidades Estatales del Caribe Colombiano, SUE Caribe, contiene toda la información del Programa y tiene como propósito el desarrollo de las competencias que posibilitan el avance en las Ciencias Físicas o áreas afines. Este documento está enmarcado dentro los proyectos educativos institucionales de toda la universidad del SUE Caribe y la Política Curricular de las instituciones, desarrollado por el Comité Curricular de la Maestría en Ciencias Físicas, avalado por las Oficinas de Calidad y aprobados por los respectivos Consejos de cada universidad. Se propone esta actualización para colocarlo en concordancia con las nuevas políticas y exigencias del Ministerio de Educación Nacional MEN, conocidas como Resultados de Aprendizaje y el Desarrollo de Competencias. (Decreto 1330 julio 2019).</a:t>
            </a:r>
            <a:r>
              <a:rPr lang="es-MX" sz="2000" b="1" dirty="0">
                <a:latin typeface="Calibri"/>
              </a:rPr>
              <a:t> </a:t>
            </a:r>
          </a:p>
        </p:txBody>
      </p:sp>
      <p:pic>
        <p:nvPicPr>
          <p:cNvPr id="6" name="Picture 2" descr="Unicórdoba | GS NOTICIAS.COM">
            <a:extLst>
              <a:ext uri="{FF2B5EF4-FFF2-40B4-BE49-F238E27FC236}">
                <a16:creationId xmlns:a16="http://schemas.microsoft.com/office/drawing/2014/main" id="{75FFAE1F-C4C5-3271-BFFB-091FFD1C09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2669" y="968780"/>
            <a:ext cx="3702288" cy="2307413"/>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8422669" y="3527111"/>
            <a:ext cx="3702288" cy="646331"/>
          </a:xfrm>
          <a:prstGeom prst="rect">
            <a:avLst/>
          </a:prstGeom>
          <a:solidFill>
            <a:schemeClr val="accent4"/>
          </a:solidFill>
        </p:spPr>
        <p:txBody>
          <a:bodyPr wrap="square" rtlCol="0">
            <a:spAutoFit/>
          </a:bodyPr>
          <a:lstStyle/>
          <a:p>
            <a:pPr algn="ctr"/>
            <a:r>
              <a:rPr lang="es-CO" b="1" dirty="0">
                <a:effectLst>
                  <a:outerShdw blurRad="38100" dist="38100" dir="2700000" algn="tl">
                    <a:srgbClr val="000000">
                      <a:alpha val="43137"/>
                    </a:srgbClr>
                  </a:outerShdw>
                </a:effectLst>
              </a:rPr>
              <a:t>UNIVERSIDAD DE CÓRDOBA</a:t>
            </a:r>
          </a:p>
          <a:p>
            <a:pPr algn="ctr"/>
            <a:r>
              <a:rPr lang="es-CO" b="1" dirty="0">
                <a:effectLst>
                  <a:outerShdw blurRad="38100" dist="38100" dir="2700000" algn="tl">
                    <a:srgbClr val="000000">
                      <a:alpha val="43137"/>
                    </a:srgbClr>
                  </a:outerShdw>
                </a:effectLst>
              </a:rPr>
              <a:t>SEDE PRINCIPAL  MONTERÍA</a:t>
            </a:r>
          </a:p>
        </p:txBody>
      </p:sp>
      <p:pic>
        <p:nvPicPr>
          <p:cNvPr id="9" name="Imagen 8"/>
          <p:cNvPicPr>
            <a:picLocks noChangeAspect="1"/>
          </p:cNvPicPr>
          <p:nvPr/>
        </p:nvPicPr>
        <p:blipFill>
          <a:blip r:embed="rId3"/>
          <a:stretch>
            <a:fillRect/>
          </a:stretch>
        </p:blipFill>
        <p:spPr>
          <a:xfrm>
            <a:off x="8533986" y="4424359"/>
            <a:ext cx="3476022" cy="2245381"/>
          </a:xfrm>
          <a:prstGeom prst="rect">
            <a:avLst/>
          </a:prstGeom>
        </p:spPr>
      </p:pic>
    </p:spTree>
    <p:extLst>
      <p:ext uri="{BB962C8B-B14F-4D97-AF65-F5344CB8AC3E}">
        <p14:creationId xmlns:p14="http://schemas.microsoft.com/office/powerpoint/2010/main" val="15691585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0" y="-112203"/>
            <a:ext cx="12192000" cy="948164"/>
          </a:xfrm>
          <a:prstGeom prst="rect">
            <a:avLst/>
          </a:prstGeom>
        </p:spPr>
        <p:txBody>
          <a:bodyPr>
            <a:noAutofit/>
          </a:bodyPr>
          <a:lstStyle>
            <a:lvl1pPr algn="l" defTabSz="457200" rtl="0" eaLnBrk="1" latinLnBrk="0" hangingPunct="1">
              <a:spcBef>
                <a:spcPct val="0"/>
              </a:spcBef>
              <a:buNone/>
              <a:defRPr sz="2400" b="1" i="1" kern="1200">
                <a:solidFill>
                  <a:srgbClr val="000090"/>
                </a:solidFill>
                <a:effectLst>
                  <a:outerShdw blurRad="50800" dist="38100" dir="8100000" algn="tr" rotWithShape="0">
                    <a:prstClr val="black">
                      <a:alpha val="40000"/>
                    </a:prstClr>
                  </a:outerShdw>
                </a:effectLst>
                <a:latin typeface="Candara"/>
                <a:ea typeface="+mj-ea"/>
                <a:cs typeface="Candar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s-CO" sz="5867" i="0" dirty="0">
                <a:solidFill>
                  <a:schemeClr val="tx1"/>
                </a:solidFill>
                <a:effectLst>
                  <a:outerShdw blurRad="38100" dist="38100" dir="2700000" algn="tl">
                    <a:srgbClr val="000000">
                      <a:alpha val="43137"/>
                    </a:srgbClr>
                  </a:outerShdw>
                </a:effectLst>
                <a:latin typeface="+mj-lt"/>
                <a:cs typeface="+mj-cs"/>
              </a:rPr>
              <a:t>Identificación el Programa </a:t>
            </a:r>
          </a:p>
        </p:txBody>
      </p:sp>
      <p:pic>
        <p:nvPicPr>
          <p:cNvPr id="12" name="Imagen 11">
            <a:extLst>
              <a:ext uri="{FF2B5EF4-FFF2-40B4-BE49-F238E27FC236}">
                <a16:creationId xmlns:a16="http://schemas.microsoft.com/office/drawing/2014/main" id="{2D8FC44F-86AD-4CC8-A36F-27379AFC5CF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43318" y="5016553"/>
            <a:ext cx="2888417" cy="1841447"/>
          </a:xfrm>
          <a:prstGeom prst="rect">
            <a:avLst/>
          </a:prstGeom>
          <a:noFill/>
          <a:ln>
            <a:noFill/>
          </a:ln>
        </p:spPr>
      </p:pic>
      <p:graphicFrame>
        <p:nvGraphicFramePr>
          <p:cNvPr id="15" name="Tabla 14">
            <a:extLst>
              <a:ext uri="{FF2B5EF4-FFF2-40B4-BE49-F238E27FC236}">
                <a16:creationId xmlns:a16="http://schemas.microsoft.com/office/drawing/2014/main" id="{DD949AE2-4A62-EC85-9659-88FFA5CBD19F}"/>
              </a:ext>
            </a:extLst>
          </p:cNvPr>
          <p:cNvGraphicFramePr>
            <a:graphicFrameLocks noGrp="1"/>
          </p:cNvGraphicFramePr>
          <p:nvPr>
            <p:extLst>
              <p:ext uri="{D42A27DB-BD31-4B8C-83A1-F6EECF244321}">
                <p14:modId xmlns:p14="http://schemas.microsoft.com/office/powerpoint/2010/main" val="1178726212"/>
              </p:ext>
            </p:extLst>
          </p:nvPr>
        </p:nvGraphicFramePr>
        <p:xfrm>
          <a:off x="238823" y="835960"/>
          <a:ext cx="6042056" cy="5633040"/>
        </p:xfrm>
        <a:graphic>
          <a:graphicData uri="http://schemas.openxmlformats.org/drawingml/2006/table">
            <a:tbl>
              <a:tblPr firstRow="1" firstCol="1" lastRow="1" lastCol="1" bandRow="1" bandCol="1"/>
              <a:tblGrid>
                <a:gridCol w="3021028">
                  <a:extLst>
                    <a:ext uri="{9D8B030D-6E8A-4147-A177-3AD203B41FA5}">
                      <a16:colId xmlns:a16="http://schemas.microsoft.com/office/drawing/2014/main" val="2161872918"/>
                    </a:ext>
                  </a:extLst>
                </a:gridCol>
                <a:gridCol w="3021028">
                  <a:extLst>
                    <a:ext uri="{9D8B030D-6E8A-4147-A177-3AD203B41FA5}">
                      <a16:colId xmlns:a16="http://schemas.microsoft.com/office/drawing/2014/main" val="2336824100"/>
                    </a:ext>
                  </a:extLst>
                </a:gridCol>
              </a:tblGrid>
              <a:tr h="213351">
                <a:tc gridSpan="2">
                  <a:txBody>
                    <a:bodyPr/>
                    <a:lstStyle/>
                    <a:p>
                      <a:pPr marL="1860550" marR="1855470" algn="ctr">
                        <a:lnSpc>
                          <a:spcPts val="1120"/>
                        </a:lnSpc>
                        <a:spcAft>
                          <a:spcPts val="0"/>
                        </a:spcAft>
                      </a:pPr>
                      <a:r>
                        <a:rPr lang="es-ES" sz="1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INFORMACIÓN GENERAL</a:t>
                      </a:r>
                      <a:endParaRPr lang="es-CO" sz="1000">
                        <a:effectLst/>
                        <a:latin typeface="Cambria" panose="02040503050406030204" pitchFamily="18" charset="0"/>
                        <a:ea typeface="MS Mincho" panose="02020609040205080304" pitchFamily="49" charset="-128"/>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hMerge="1">
                  <a:txBody>
                    <a:bodyPr/>
                    <a:lstStyle/>
                    <a:p>
                      <a:endParaRPr lang="es-CO"/>
                    </a:p>
                  </a:txBody>
                  <a:tcPr/>
                </a:tc>
                <a:extLst>
                  <a:ext uri="{0D108BD9-81ED-4DB2-BD59-A6C34878D82A}">
                    <a16:rowId xmlns:a16="http://schemas.microsoft.com/office/drawing/2014/main" val="2535918561"/>
                  </a:ext>
                </a:extLst>
              </a:tr>
              <a:tr h="185002">
                <a:tc>
                  <a:txBody>
                    <a:bodyPr/>
                    <a:lstStyle/>
                    <a:p>
                      <a:pPr marL="67945">
                        <a:lnSpc>
                          <a:spcPts val="1120"/>
                        </a:lnSpc>
                      </a:pP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Nombre</a:t>
                      </a:r>
                      <a:r>
                        <a:rPr lang="es-ES" sz="1000" spc="35">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del</a:t>
                      </a:r>
                      <a:r>
                        <a:rPr lang="es-ES" sz="1000" spc="45">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Programa</a:t>
                      </a:r>
                      <a:endParaRPr lang="es-CO" sz="1000">
                        <a:effectLst/>
                        <a:latin typeface="Cambria" panose="02040503050406030204" pitchFamily="18" charset="0"/>
                        <a:ea typeface="MS Mincho" panose="02020609040205080304" pitchFamily="49" charset="-128"/>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68580">
                        <a:lnSpc>
                          <a:spcPts val="1120"/>
                        </a:lnSpc>
                      </a:pP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Maestría</a:t>
                      </a:r>
                      <a:r>
                        <a:rPr lang="es-ES" sz="1000" spc="-5">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en</a:t>
                      </a:r>
                      <a:r>
                        <a:rPr lang="es-ES" sz="1000" spc="-15">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Ciencias</a:t>
                      </a:r>
                      <a:r>
                        <a:rPr lang="es-ES" sz="1000" spc="-25">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Físicas</a:t>
                      </a:r>
                      <a:endParaRPr lang="es-CO" sz="1000">
                        <a:effectLst/>
                        <a:latin typeface="Cambria" panose="02040503050406030204" pitchFamily="18" charset="0"/>
                        <a:ea typeface="MS Mincho" panose="02020609040205080304" pitchFamily="49" charset="-128"/>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2781661765"/>
                  </a:ext>
                </a:extLst>
              </a:tr>
              <a:tr h="185002">
                <a:tc>
                  <a:txBody>
                    <a:bodyPr/>
                    <a:lstStyle/>
                    <a:p>
                      <a:pPr marL="67945">
                        <a:lnSpc>
                          <a:spcPts val="1120"/>
                        </a:lnSpc>
                      </a:pP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Código</a:t>
                      </a:r>
                      <a:r>
                        <a:rPr lang="es-ES" sz="1000" spc="3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SNIES</a:t>
                      </a:r>
                      <a:endParaRPr lang="es-CO" sz="1000">
                        <a:effectLst/>
                        <a:latin typeface="Cambria" panose="02040503050406030204" pitchFamily="18" charset="0"/>
                        <a:ea typeface="MS Mincho" panose="02020609040205080304" pitchFamily="49" charset="-128"/>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68580">
                        <a:lnSpc>
                          <a:spcPts val="1120"/>
                        </a:lnSpc>
                      </a:pP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52042</a:t>
                      </a:r>
                      <a:endParaRPr lang="es-CO" sz="1000">
                        <a:effectLst/>
                        <a:latin typeface="Cambria" panose="02040503050406030204" pitchFamily="18" charset="0"/>
                        <a:ea typeface="MS Mincho" panose="02020609040205080304" pitchFamily="49" charset="-128"/>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817478619"/>
                  </a:ext>
                </a:extLst>
              </a:tr>
              <a:tr h="185002">
                <a:tc>
                  <a:txBody>
                    <a:bodyPr/>
                    <a:lstStyle/>
                    <a:p>
                      <a:pPr marL="67945">
                        <a:lnSpc>
                          <a:spcPts val="1120"/>
                        </a:lnSpc>
                      </a:pP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Estado</a:t>
                      </a:r>
                      <a:r>
                        <a:rPr lang="es-ES" sz="1000" spc="45">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del</a:t>
                      </a:r>
                      <a:r>
                        <a:rPr lang="es-ES" sz="1000" spc="3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Programa</a:t>
                      </a:r>
                      <a:endParaRPr lang="es-CO" sz="1000">
                        <a:effectLst/>
                        <a:latin typeface="Cambria" panose="02040503050406030204" pitchFamily="18" charset="0"/>
                        <a:ea typeface="MS Mincho" panose="02020609040205080304" pitchFamily="49" charset="-128"/>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68580">
                        <a:lnSpc>
                          <a:spcPts val="1120"/>
                        </a:lnSpc>
                      </a:pP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Activo</a:t>
                      </a:r>
                      <a:endParaRPr lang="es-CO" sz="1000">
                        <a:effectLst/>
                        <a:latin typeface="Cambria" panose="02040503050406030204" pitchFamily="18" charset="0"/>
                        <a:ea typeface="MS Mincho" panose="02020609040205080304" pitchFamily="49" charset="-128"/>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4135078994"/>
                  </a:ext>
                </a:extLst>
              </a:tr>
              <a:tr h="185002">
                <a:tc>
                  <a:txBody>
                    <a:bodyPr/>
                    <a:lstStyle/>
                    <a:p>
                      <a:pPr marL="67945">
                        <a:lnSpc>
                          <a:spcPts val="1110"/>
                        </a:lnSpc>
                      </a:pP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Reconocimiento</a:t>
                      </a:r>
                      <a:r>
                        <a:rPr lang="es-ES" sz="1000" spc="5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del</a:t>
                      </a:r>
                      <a:r>
                        <a:rPr lang="es-ES" sz="1000" spc="4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MEN</a:t>
                      </a:r>
                      <a:endParaRPr lang="es-CO" sz="1000">
                        <a:effectLst/>
                        <a:latin typeface="Cambria" panose="02040503050406030204" pitchFamily="18" charset="0"/>
                        <a:ea typeface="MS Mincho" panose="02020609040205080304" pitchFamily="49" charset="-128"/>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68580">
                        <a:lnSpc>
                          <a:spcPts val="1110"/>
                        </a:lnSpc>
                      </a:pP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Registro</a:t>
                      </a:r>
                      <a:r>
                        <a:rPr lang="es-ES" sz="1000" spc="-2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Calificado</a:t>
                      </a:r>
                      <a:endParaRPr lang="es-CO" sz="1000">
                        <a:effectLst/>
                        <a:latin typeface="Cambria" panose="02040503050406030204" pitchFamily="18" charset="0"/>
                        <a:ea typeface="MS Mincho" panose="02020609040205080304" pitchFamily="49" charset="-128"/>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4090307809"/>
                  </a:ext>
                </a:extLst>
              </a:tr>
              <a:tr h="386821">
                <a:tc>
                  <a:txBody>
                    <a:bodyPr/>
                    <a:lstStyle/>
                    <a:p>
                      <a:pPr marL="67945">
                        <a:lnSpc>
                          <a:spcPts val="1215"/>
                        </a:lnSpc>
                        <a:spcBef>
                          <a:spcPts val="5"/>
                        </a:spcBef>
                        <a:spcAft>
                          <a:spcPts val="0"/>
                        </a:spcAft>
                      </a:pP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Números</a:t>
                      </a:r>
                      <a:r>
                        <a:rPr lang="es-ES" sz="1000" spc="35">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a:t>
                      </a:r>
                      <a:r>
                        <a:rPr lang="es-ES" sz="1000" spc="25">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Resoluciones</a:t>
                      </a:r>
                      <a:r>
                        <a:rPr lang="es-ES" sz="1000" spc="4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a:t>
                      </a:r>
                      <a:r>
                        <a:rPr lang="es-ES" sz="1000" spc="25">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1ª y 2ª </a:t>
                      </a:r>
                      <a:endParaRPr lang="es-CO" sz="1000">
                        <a:effectLst/>
                        <a:latin typeface="Cambria" panose="02040503050406030204" pitchFamily="18" charset="0"/>
                        <a:ea typeface="MS Mincho" panose="02020609040205080304" pitchFamily="49" charset="-128"/>
                        <a:cs typeface="Times New Roman" panose="02020603050405020304" pitchFamily="18" charset="0"/>
                      </a:endParaRPr>
                    </a:p>
                    <a:p>
                      <a:pPr marL="67945">
                        <a:lnSpc>
                          <a:spcPts val="1125"/>
                        </a:lnSpc>
                      </a:pP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Renovación</a:t>
                      </a:r>
                      <a:endParaRPr lang="es-CO" sz="1000">
                        <a:effectLst/>
                        <a:latin typeface="Cambria" panose="02040503050406030204" pitchFamily="18" charset="0"/>
                        <a:ea typeface="MS Mincho" panose="02020609040205080304" pitchFamily="49" charset="-128"/>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68580">
                        <a:spcBef>
                          <a:spcPts val="5"/>
                        </a:spcBef>
                        <a:spcAft>
                          <a:spcPts val="0"/>
                        </a:spcAft>
                      </a:pP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9940</a:t>
                      </a:r>
                      <a:r>
                        <a:rPr lang="es-ES" sz="1000" spc="-1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(2374) y 00930</a:t>
                      </a:r>
                      <a:endParaRPr lang="es-CO" sz="1000">
                        <a:effectLst/>
                        <a:latin typeface="Cambria" panose="02040503050406030204" pitchFamily="18" charset="0"/>
                        <a:ea typeface="MS Mincho" panose="02020609040205080304" pitchFamily="49" charset="-128"/>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21219490"/>
                  </a:ext>
                </a:extLst>
              </a:tr>
              <a:tr h="403639">
                <a:tc>
                  <a:txBody>
                    <a:bodyPr/>
                    <a:lstStyle/>
                    <a:p>
                      <a:pPr marL="67945">
                        <a:lnSpc>
                          <a:spcPts val="1215"/>
                        </a:lnSpc>
                      </a:pP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Fecha</a:t>
                      </a:r>
                      <a:r>
                        <a:rPr lang="es-ES" sz="1000" spc="2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a:t>
                      </a:r>
                      <a:r>
                        <a:rPr lang="es-ES" sz="1000" spc="3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Resolución</a:t>
                      </a:r>
                      <a:r>
                        <a:rPr lang="es-ES" sz="1000" spc="3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a:t>
                      </a:r>
                      <a:r>
                        <a:rPr lang="es-ES" sz="1000" spc="3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1ª 2ª </a:t>
                      </a:r>
                      <a:endParaRPr lang="es-CO" sz="1000">
                        <a:effectLst/>
                        <a:latin typeface="Cambria" panose="02040503050406030204" pitchFamily="18" charset="0"/>
                        <a:ea typeface="MS Mincho" panose="02020609040205080304" pitchFamily="49" charset="-128"/>
                        <a:cs typeface="Times New Roman" panose="02020603050405020304" pitchFamily="18" charset="0"/>
                      </a:endParaRPr>
                    </a:p>
                    <a:p>
                      <a:pPr marL="67945">
                        <a:lnSpc>
                          <a:spcPts val="1125"/>
                        </a:lnSpc>
                      </a:pP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Renovación</a:t>
                      </a:r>
                      <a:endParaRPr lang="es-CO" sz="1000">
                        <a:effectLst/>
                        <a:latin typeface="Cambria" panose="02040503050406030204" pitchFamily="18" charset="0"/>
                        <a:ea typeface="MS Mincho" panose="02020609040205080304" pitchFamily="49" charset="-128"/>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68580">
                        <a:lnSpc>
                          <a:spcPts val="1215"/>
                        </a:lnSpc>
                      </a:pP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22</a:t>
                      </a:r>
                      <a:r>
                        <a:rPr lang="es-ES" sz="1000" spc="-1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a:t>
                      </a:r>
                      <a:r>
                        <a:rPr lang="es-ES" sz="1000" spc="-1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agosto de</a:t>
                      </a:r>
                      <a:r>
                        <a:rPr lang="es-ES" sz="1000" spc="-1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2012</a:t>
                      </a:r>
                      <a:r>
                        <a:rPr lang="es-ES" sz="1000" spc="-1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(corregida7</a:t>
                      </a:r>
                      <a:r>
                        <a:rPr lang="es-ES" sz="1000" spc="-5">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a:t>
                      </a:r>
                      <a:r>
                        <a:rPr lang="es-ES" sz="1000" spc="-1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marzo</a:t>
                      </a:r>
                      <a:r>
                        <a:rPr lang="es-ES" sz="1000" spc="-5">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a:t>
                      </a:r>
                      <a:r>
                        <a:rPr lang="es-ES" sz="1000" spc="-1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2013) y 28 de agosto 2019</a:t>
                      </a:r>
                      <a:endParaRPr lang="es-CO" sz="1000">
                        <a:effectLst/>
                        <a:latin typeface="Cambria" panose="02040503050406030204" pitchFamily="18" charset="0"/>
                        <a:ea typeface="MS Mincho" panose="02020609040205080304" pitchFamily="49" charset="-128"/>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657741418"/>
                  </a:ext>
                </a:extLst>
              </a:tr>
              <a:tr h="185002">
                <a:tc>
                  <a:txBody>
                    <a:bodyPr/>
                    <a:lstStyle/>
                    <a:p>
                      <a:pPr marL="67945">
                        <a:lnSpc>
                          <a:spcPts val="1120"/>
                        </a:lnSpc>
                      </a:pP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Área</a:t>
                      </a:r>
                      <a:r>
                        <a:rPr lang="es-ES" sz="1000" spc="45">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del</a:t>
                      </a:r>
                      <a:r>
                        <a:rPr lang="es-ES" sz="1000" spc="4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Conocimiento</a:t>
                      </a:r>
                      <a:endParaRPr lang="es-CO" sz="1000">
                        <a:effectLst/>
                        <a:latin typeface="Cambria" panose="02040503050406030204" pitchFamily="18" charset="0"/>
                        <a:ea typeface="MS Mincho" panose="02020609040205080304" pitchFamily="49" charset="-128"/>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68580">
                        <a:lnSpc>
                          <a:spcPts val="1120"/>
                        </a:lnSpc>
                      </a:pP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Matemáticas</a:t>
                      </a:r>
                      <a:r>
                        <a:rPr lang="es-ES" sz="1000" spc="-25">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y</a:t>
                      </a:r>
                      <a:r>
                        <a:rPr lang="es-ES" sz="1000" spc="-15">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Ciencias</a:t>
                      </a:r>
                      <a:r>
                        <a:rPr lang="es-ES" sz="1000" spc="-25">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Naturales</a:t>
                      </a:r>
                      <a:endParaRPr lang="es-CO" sz="1000">
                        <a:effectLst/>
                        <a:latin typeface="Cambria" panose="02040503050406030204" pitchFamily="18" charset="0"/>
                        <a:ea typeface="MS Mincho" panose="02020609040205080304" pitchFamily="49" charset="-128"/>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3497274064"/>
                  </a:ext>
                </a:extLst>
              </a:tr>
              <a:tr h="185002">
                <a:tc>
                  <a:txBody>
                    <a:bodyPr/>
                    <a:lstStyle/>
                    <a:p>
                      <a:pPr marL="67945">
                        <a:lnSpc>
                          <a:spcPts val="1110"/>
                        </a:lnSpc>
                      </a:pP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Núcleo</a:t>
                      </a:r>
                      <a:r>
                        <a:rPr lang="es-ES" sz="1000" spc="5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Básico</a:t>
                      </a:r>
                      <a:r>
                        <a:rPr lang="es-ES" sz="1000" spc="5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del</a:t>
                      </a:r>
                      <a:r>
                        <a:rPr lang="es-ES" sz="1000" spc="4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Conocimiento</a:t>
                      </a:r>
                      <a:endParaRPr lang="es-CO" sz="1000">
                        <a:effectLst/>
                        <a:latin typeface="Cambria" panose="02040503050406030204" pitchFamily="18" charset="0"/>
                        <a:ea typeface="MS Mincho" panose="02020609040205080304" pitchFamily="49" charset="-128"/>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68580">
                        <a:lnSpc>
                          <a:spcPts val="1110"/>
                        </a:lnSpc>
                      </a:pP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Física</a:t>
                      </a:r>
                      <a:endParaRPr lang="es-CO" sz="1000">
                        <a:effectLst/>
                        <a:latin typeface="Cambria" panose="02040503050406030204" pitchFamily="18" charset="0"/>
                        <a:ea typeface="MS Mincho" panose="02020609040205080304" pitchFamily="49" charset="-128"/>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3349680752"/>
                  </a:ext>
                </a:extLst>
              </a:tr>
              <a:tr h="185002">
                <a:tc>
                  <a:txBody>
                    <a:bodyPr/>
                    <a:lstStyle/>
                    <a:p>
                      <a:pPr marL="67945">
                        <a:lnSpc>
                          <a:spcPts val="1115"/>
                        </a:lnSpc>
                        <a:spcBef>
                          <a:spcPts val="5"/>
                        </a:spcBef>
                        <a:spcAft>
                          <a:spcPts val="0"/>
                        </a:spcAft>
                      </a:pP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Nivel</a:t>
                      </a:r>
                      <a:r>
                        <a:rPr lang="es-ES" sz="1000" spc="105">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Académico/Formación</a:t>
                      </a:r>
                      <a:endParaRPr lang="es-CO" sz="1000">
                        <a:effectLst/>
                        <a:latin typeface="Cambria" panose="02040503050406030204" pitchFamily="18" charset="0"/>
                        <a:ea typeface="MS Mincho" panose="02020609040205080304" pitchFamily="49" charset="-128"/>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68580">
                        <a:lnSpc>
                          <a:spcPts val="1115"/>
                        </a:lnSpc>
                        <a:spcBef>
                          <a:spcPts val="5"/>
                        </a:spcBef>
                        <a:spcAft>
                          <a:spcPts val="0"/>
                        </a:spcAft>
                      </a:pP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Postgrado/Maestría</a:t>
                      </a:r>
                      <a:endParaRPr lang="es-CO" sz="1000">
                        <a:effectLst/>
                        <a:latin typeface="Cambria" panose="02040503050406030204" pitchFamily="18" charset="0"/>
                        <a:ea typeface="MS Mincho" panose="02020609040205080304" pitchFamily="49" charset="-128"/>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741716882"/>
                  </a:ext>
                </a:extLst>
              </a:tr>
              <a:tr h="185002">
                <a:tc>
                  <a:txBody>
                    <a:bodyPr/>
                    <a:lstStyle/>
                    <a:p>
                      <a:pPr marL="67945">
                        <a:lnSpc>
                          <a:spcPts val="1120"/>
                        </a:lnSpc>
                      </a:pP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Duración</a:t>
                      </a:r>
                      <a:r>
                        <a:rPr lang="es-ES" sz="1000" spc="55">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del</a:t>
                      </a:r>
                      <a:r>
                        <a:rPr lang="es-ES" sz="1000" spc="4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programa</a:t>
                      </a:r>
                      <a:endParaRPr lang="es-CO" sz="1000">
                        <a:effectLst/>
                        <a:latin typeface="Cambria" panose="02040503050406030204" pitchFamily="18" charset="0"/>
                        <a:ea typeface="MS Mincho" panose="02020609040205080304" pitchFamily="49" charset="-128"/>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68580">
                        <a:lnSpc>
                          <a:spcPts val="1120"/>
                        </a:lnSpc>
                      </a:pP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a:t>
                      </a:r>
                      <a:r>
                        <a:rPr lang="es-ES" sz="1000" spc="-2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semestres</a:t>
                      </a:r>
                      <a:r>
                        <a:rPr lang="es-ES" sz="1000" spc="-25">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académicos</a:t>
                      </a:r>
                      <a:endParaRPr lang="es-CO" sz="1000">
                        <a:effectLst/>
                        <a:latin typeface="Cambria" panose="02040503050406030204" pitchFamily="18" charset="0"/>
                        <a:ea typeface="MS Mincho" panose="02020609040205080304" pitchFamily="49" charset="-128"/>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558480180"/>
                  </a:ext>
                </a:extLst>
              </a:tr>
              <a:tr h="185002">
                <a:tc>
                  <a:txBody>
                    <a:bodyPr/>
                    <a:lstStyle/>
                    <a:p>
                      <a:pPr marL="67945">
                        <a:lnSpc>
                          <a:spcPts val="1120"/>
                        </a:lnSpc>
                      </a:pP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Número</a:t>
                      </a:r>
                      <a:r>
                        <a:rPr lang="es-ES" sz="1000" spc="3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a:t>
                      </a:r>
                      <a:r>
                        <a:rPr lang="es-ES" sz="1000" spc="45">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Créditos</a:t>
                      </a:r>
                      <a:endParaRPr lang="es-CO" sz="1000">
                        <a:effectLst/>
                        <a:latin typeface="Cambria" panose="02040503050406030204" pitchFamily="18" charset="0"/>
                        <a:ea typeface="MS Mincho" panose="02020609040205080304" pitchFamily="49" charset="-128"/>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68580">
                        <a:lnSpc>
                          <a:spcPts val="1120"/>
                        </a:lnSpc>
                      </a:pP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44</a:t>
                      </a:r>
                      <a:endParaRPr lang="es-CO" sz="1000">
                        <a:effectLst/>
                        <a:latin typeface="Cambria" panose="02040503050406030204" pitchFamily="18" charset="0"/>
                        <a:ea typeface="MS Mincho" panose="02020609040205080304" pitchFamily="49" charset="-128"/>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500848891"/>
                  </a:ext>
                </a:extLst>
              </a:tr>
              <a:tr h="185002">
                <a:tc>
                  <a:txBody>
                    <a:bodyPr/>
                    <a:lstStyle/>
                    <a:p>
                      <a:pPr marL="67945">
                        <a:lnSpc>
                          <a:spcPts val="1120"/>
                        </a:lnSpc>
                      </a:pP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Metodología</a:t>
                      </a:r>
                      <a:endParaRPr lang="es-CO" sz="1000">
                        <a:effectLst/>
                        <a:latin typeface="Cambria" panose="02040503050406030204" pitchFamily="18" charset="0"/>
                        <a:ea typeface="MS Mincho" panose="02020609040205080304" pitchFamily="49" charset="-128"/>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68580">
                        <a:lnSpc>
                          <a:spcPts val="1120"/>
                        </a:lnSpc>
                      </a:pP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Presencial</a:t>
                      </a:r>
                      <a:endParaRPr lang="es-CO" sz="1000">
                        <a:effectLst/>
                        <a:latin typeface="Cambria" panose="02040503050406030204" pitchFamily="18" charset="0"/>
                        <a:ea typeface="MS Mincho" panose="02020609040205080304" pitchFamily="49" charset="-128"/>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3373960532"/>
                  </a:ext>
                </a:extLst>
              </a:tr>
              <a:tr h="185002">
                <a:tc>
                  <a:txBody>
                    <a:bodyPr/>
                    <a:lstStyle/>
                    <a:p>
                      <a:pPr marL="67945">
                        <a:lnSpc>
                          <a:spcPts val="1120"/>
                        </a:lnSpc>
                      </a:pP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Modalidad</a:t>
                      </a:r>
                      <a:r>
                        <a:rPr lang="es-ES" sz="1000" spc="5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a:t>
                      </a:r>
                      <a:r>
                        <a:rPr lang="es-ES" sz="1000" spc="55">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la</a:t>
                      </a:r>
                      <a:r>
                        <a:rPr lang="es-ES" sz="1000" spc="5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Maestría</a:t>
                      </a:r>
                      <a:endParaRPr lang="es-CO" sz="1000">
                        <a:effectLst/>
                        <a:latin typeface="Cambria" panose="02040503050406030204" pitchFamily="18" charset="0"/>
                        <a:ea typeface="MS Mincho" panose="02020609040205080304" pitchFamily="49" charset="-128"/>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68580">
                        <a:lnSpc>
                          <a:spcPts val="1120"/>
                        </a:lnSpc>
                      </a:pP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Investigación</a:t>
                      </a:r>
                      <a:endParaRPr lang="es-CO" sz="1000">
                        <a:effectLst/>
                        <a:latin typeface="Cambria" panose="02040503050406030204" pitchFamily="18" charset="0"/>
                        <a:ea typeface="MS Mincho" panose="02020609040205080304" pitchFamily="49" charset="-128"/>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2153242613"/>
                  </a:ext>
                </a:extLst>
              </a:tr>
              <a:tr h="185002">
                <a:tc>
                  <a:txBody>
                    <a:bodyPr/>
                    <a:lstStyle/>
                    <a:p>
                      <a:pPr marL="67945">
                        <a:lnSpc>
                          <a:spcPts val="1120"/>
                        </a:lnSpc>
                      </a:pP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Título</a:t>
                      </a:r>
                      <a:r>
                        <a:rPr lang="es-ES" sz="1000" spc="4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que</a:t>
                      </a:r>
                      <a:r>
                        <a:rPr lang="es-ES" sz="1000" spc="4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otorga</a:t>
                      </a:r>
                      <a:endParaRPr lang="es-CO" sz="1000">
                        <a:effectLst/>
                        <a:latin typeface="Cambria" panose="02040503050406030204" pitchFamily="18" charset="0"/>
                        <a:ea typeface="MS Mincho" panose="02020609040205080304" pitchFamily="49" charset="-128"/>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68580">
                        <a:lnSpc>
                          <a:spcPts val="1120"/>
                        </a:lnSpc>
                      </a:pP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Magister</a:t>
                      </a:r>
                      <a:r>
                        <a:rPr lang="es-ES" sz="1000" spc="-2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en</a:t>
                      </a:r>
                      <a:r>
                        <a:rPr lang="es-ES" sz="1000" spc="-1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Ciencias</a:t>
                      </a:r>
                      <a:r>
                        <a:rPr lang="es-ES" sz="1000" spc="-2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Físicas</a:t>
                      </a:r>
                      <a:endParaRPr lang="es-CO" sz="1000">
                        <a:effectLst/>
                        <a:latin typeface="Cambria" panose="02040503050406030204" pitchFamily="18" charset="0"/>
                        <a:ea typeface="MS Mincho" panose="02020609040205080304" pitchFamily="49" charset="-128"/>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3376910890"/>
                  </a:ext>
                </a:extLst>
              </a:tr>
              <a:tr h="185002">
                <a:tc>
                  <a:txBody>
                    <a:bodyPr/>
                    <a:lstStyle/>
                    <a:p>
                      <a:pPr marL="67945">
                        <a:lnSpc>
                          <a:spcPts val="1120"/>
                        </a:lnSpc>
                      </a:pP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Periodicidad</a:t>
                      </a:r>
                      <a:r>
                        <a:rPr lang="es-ES" sz="1000" spc="6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a:t>
                      </a:r>
                      <a:r>
                        <a:rPr lang="es-ES" sz="1000" spc="65">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Admisión</a:t>
                      </a:r>
                      <a:endParaRPr lang="es-CO" sz="1000">
                        <a:effectLst/>
                        <a:latin typeface="Cambria" panose="02040503050406030204" pitchFamily="18" charset="0"/>
                        <a:ea typeface="MS Mincho" panose="02020609040205080304" pitchFamily="49" charset="-128"/>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68580">
                        <a:lnSpc>
                          <a:spcPts val="1120"/>
                        </a:lnSpc>
                      </a:pP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Anual</a:t>
                      </a:r>
                      <a:endParaRPr lang="es-CO" sz="1000">
                        <a:effectLst/>
                        <a:latin typeface="Cambria" panose="02040503050406030204" pitchFamily="18" charset="0"/>
                        <a:ea typeface="MS Mincho" panose="02020609040205080304" pitchFamily="49" charset="-128"/>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3513170671"/>
                  </a:ext>
                </a:extLst>
              </a:tr>
              <a:tr h="372186">
                <a:tc rowSpan="7">
                  <a:txBody>
                    <a:bodyPr/>
                    <a:lstStyle/>
                    <a:p>
                      <a:r>
                        <a:rPr lang="es-ES" sz="1000">
                          <a:effectLst/>
                          <a:latin typeface="Calibri" panose="020F0502020204030204" pitchFamily="34" charset="0"/>
                          <a:ea typeface="Calibri" panose="020F0502020204030204" pitchFamily="34" charset="0"/>
                          <a:cs typeface="Times New Roman" panose="02020603050405020304" pitchFamily="18" charset="0"/>
                        </a:rPr>
                        <a:t> </a:t>
                      </a:r>
                      <a:endParaRPr lang="es-CO" sz="1000">
                        <a:effectLst/>
                        <a:latin typeface="Cambria" panose="02040503050406030204" pitchFamily="18" charset="0"/>
                        <a:ea typeface="MS Mincho" panose="02020609040205080304" pitchFamily="49" charset="-128"/>
                        <a:cs typeface="Times New Roman" panose="02020603050405020304" pitchFamily="18" charset="0"/>
                      </a:endParaRPr>
                    </a:p>
                    <a:p>
                      <a:pPr>
                        <a:spcBef>
                          <a:spcPts val="15"/>
                        </a:spcBef>
                      </a:pPr>
                      <a:r>
                        <a:rPr lang="es-ES" sz="1000">
                          <a:effectLst/>
                          <a:latin typeface="Calibri" panose="020F0502020204030204" pitchFamily="34" charset="0"/>
                          <a:ea typeface="Calibri" panose="020F0502020204030204" pitchFamily="34" charset="0"/>
                          <a:cs typeface="Times New Roman" panose="02020603050405020304" pitchFamily="18" charset="0"/>
                        </a:rPr>
                        <a:t> </a:t>
                      </a:r>
                      <a:endParaRPr lang="es-CO" sz="1000">
                        <a:effectLst/>
                        <a:latin typeface="Cambria" panose="02040503050406030204" pitchFamily="18" charset="0"/>
                        <a:ea typeface="MS Mincho" panose="02020609040205080304" pitchFamily="49" charset="-128"/>
                        <a:cs typeface="Times New Roman" panose="02020603050405020304" pitchFamily="18" charset="0"/>
                      </a:endParaRPr>
                    </a:p>
                    <a:p>
                      <a:pPr marL="67945"/>
                      <a:r>
                        <a:rPr lang="es-ES" sz="1000">
                          <a:effectLst/>
                          <a:latin typeface="Calibri" panose="020F0502020204030204" pitchFamily="34" charset="0"/>
                          <a:ea typeface="Calibri" panose="020F0502020204030204" pitchFamily="34" charset="0"/>
                          <a:cs typeface="Times New Roman" panose="02020603050405020304" pitchFamily="18" charset="0"/>
                        </a:rPr>
                        <a:t> </a:t>
                      </a:r>
                      <a:endParaRPr lang="es-CO" sz="1000">
                        <a:effectLst/>
                        <a:latin typeface="Cambria" panose="02040503050406030204" pitchFamily="18" charset="0"/>
                        <a:ea typeface="MS Mincho" panose="02020609040205080304" pitchFamily="49" charset="-128"/>
                        <a:cs typeface="Times New Roman" panose="02020603050405020304" pitchFamily="18" charset="0"/>
                      </a:endParaRPr>
                    </a:p>
                    <a:p>
                      <a:pPr marL="67945"/>
                      <a:r>
                        <a:rPr lang="es-ES" sz="1000">
                          <a:effectLst/>
                          <a:latin typeface="Calibri" panose="020F0502020204030204" pitchFamily="34" charset="0"/>
                          <a:ea typeface="Calibri" panose="020F0502020204030204" pitchFamily="34" charset="0"/>
                          <a:cs typeface="Times New Roman" panose="02020603050405020304" pitchFamily="18" charset="0"/>
                        </a:rPr>
                        <a:t> </a:t>
                      </a:r>
                      <a:endParaRPr lang="es-CO" sz="1000">
                        <a:effectLst/>
                        <a:latin typeface="Cambria" panose="02040503050406030204" pitchFamily="18" charset="0"/>
                        <a:ea typeface="MS Mincho" panose="02020609040205080304" pitchFamily="49" charset="-128"/>
                        <a:cs typeface="Times New Roman" panose="02020603050405020304" pitchFamily="18" charset="0"/>
                      </a:endParaRPr>
                    </a:p>
                    <a:p>
                      <a:pPr marL="67945"/>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Oferta</a:t>
                      </a:r>
                      <a:r>
                        <a:rPr lang="es-ES" sz="1000" spc="7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del</a:t>
                      </a:r>
                      <a:r>
                        <a:rPr lang="es-ES" sz="1000" spc="7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Programa/Ubicación</a:t>
                      </a:r>
                      <a:endParaRPr lang="es-CO" sz="1000">
                        <a:effectLst/>
                        <a:latin typeface="Cambria" panose="02040503050406030204" pitchFamily="18" charset="0"/>
                        <a:ea typeface="MS Mincho" panose="02020609040205080304" pitchFamily="49" charset="-128"/>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marL="68580" marR="594360" algn="just">
                        <a:spcAft>
                          <a:spcPts val="0"/>
                        </a:spcAft>
                      </a:pPr>
                      <a:r>
                        <a:rPr lang="es-ES" sz="9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Universidad</a:t>
                      </a:r>
                      <a:r>
                        <a:rPr lang="es-ES" sz="900" spc="-3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9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del</a:t>
                      </a:r>
                      <a:r>
                        <a:rPr lang="es-ES" sz="900" spc="-35">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9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Atlántico/Puerto</a:t>
                      </a:r>
                      <a:r>
                        <a:rPr lang="es-ES" sz="900" spc="-3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9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Colombia</a:t>
                      </a:r>
                      <a:r>
                        <a:rPr lang="es-ES" sz="900" spc="-21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s-CO" sz="1000">
                        <a:effectLst/>
                        <a:latin typeface="Cambria" panose="02040503050406030204" pitchFamily="18" charset="0"/>
                        <a:ea typeface="MS Mincho" panose="02020609040205080304" pitchFamily="49" charset="-128"/>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2714043509"/>
                  </a:ext>
                </a:extLst>
              </a:tr>
              <a:tr h="372186">
                <a:tc vMerge="1">
                  <a:txBody>
                    <a:bodyPr/>
                    <a:lstStyle/>
                    <a:p>
                      <a:endParaRPr lang="es-CO"/>
                    </a:p>
                  </a:txBody>
                  <a:tcPr/>
                </a:tc>
                <a:tc>
                  <a:txBody>
                    <a:bodyPr/>
                    <a:lstStyle/>
                    <a:p>
                      <a:pPr marL="68580" marR="594360">
                        <a:spcAft>
                          <a:spcPts val="0"/>
                        </a:spcAft>
                      </a:pPr>
                      <a:r>
                        <a:rPr lang="es-ES" sz="9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Universidad de Cartagena /Cartagena</a:t>
                      </a:r>
                      <a:endParaRPr lang="es-CO" sz="1000">
                        <a:effectLst/>
                        <a:latin typeface="Cambria" panose="02040503050406030204" pitchFamily="18" charset="0"/>
                        <a:ea typeface="MS Mincho" panose="02020609040205080304" pitchFamily="49" charset="-128"/>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1250125051"/>
                  </a:ext>
                </a:extLst>
              </a:tr>
              <a:tr h="372186">
                <a:tc vMerge="1">
                  <a:txBody>
                    <a:bodyPr/>
                    <a:lstStyle/>
                    <a:p>
                      <a:endParaRPr lang="es-CO"/>
                    </a:p>
                  </a:txBody>
                  <a:tcPr/>
                </a:tc>
                <a:tc>
                  <a:txBody>
                    <a:bodyPr/>
                    <a:lstStyle/>
                    <a:p>
                      <a:pPr marL="68580" marR="594360">
                        <a:spcAft>
                          <a:spcPts val="0"/>
                        </a:spcAft>
                      </a:pPr>
                      <a:r>
                        <a:rPr lang="es-ES" sz="9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Universidad Popular del Cesar/ Valledupar</a:t>
                      </a:r>
                      <a:endParaRPr lang="es-CO" sz="1000">
                        <a:effectLst/>
                        <a:latin typeface="Cambria" panose="02040503050406030204" pitchFamily="18" charset="0"/>
                        <a:ea typeface="MS Mincho" panose="02020609040205080304" pitchFamily="49" charset="-128"/>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1095025281"/>
                  </a:ext>
                </a:extLst>
              </a:tr>
              <a:tr h="186092">
                <a:tc vMerge="1">
                  <a:txBody>
                    <a:bodyPr/>
                    <a:lstStyle/>
                    <a:p>
                      <a:endParaRPr lang="es-CO"/>
                    </a:p>
                  </a:txBody>
                  <a:tcPr/>
                </a:tc>
                <a:tc>
                  <a:txBody>
                    <a:bodyPr/>
                    <a:lstStyle/>
                    <a:p>
                      <a:pPr marL="68580" marR="594360">
                        <a:spcAft>
                          <a:spcPts val="0"/>
                        </a:spcAft>
                      </a:pPr>
                      <a:r>
                        <a:rPr lang="es-ES" sz="9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Universidad de Sucre/Sincelejo</a:t>
                      </a:r>
                      <a:endParaRPr lang="es-CO" sz="1000">
                        <a:effectLst/>
                        <a:latin typeface="Cambria" panose="02040503050406030204" pitchFamily="18" charset="0"/>
                        <a:ea typeface="MS Mincho" panose="02020609040205080304" pitchFamily="49" charset="-128"/>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1077279012"/>
                  </a:ext>
                </a:extLst>
              </a:tr>
              <a:tr h="372186">
                <a:tc vMerge="1">
                  <a:txBody>
                    <a:bodyPr/>
                    <a:lstStyle/>
                    <a:p>
                      <a:endParaRPr lang="es-CO"/>
                    </a:p>
                  </a:txBody>
                  <a:tcPr/>
                </a:tc>
                <a:tc>
                  <a:txBody>
                    <a:bodyPr/>
                    <a:lstStyle/>
                    <a:p>
                      <a:pPr marL="68580" marR="594360">
                        <a:spcAft>
                          <a:spcPts val="0"/>
                        </a:spcAft>
                      </a:pPr>
                      <a:r>
                        <a:rPr lang="es-ES" sz="9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Universidad del Magdalena/ Santa Marta</a:t>
                      </a:r>
                      <a:endParaRPr lang="es-CO" sz="1000">
                        <a:effectLst/>
                        <a:latin typeface="Cambria" panose="02040503050406030204" pitchFamily="18" charset="0"/>
                        <a:ea typeface="MS Mincho" panose="02020609040205080304" pitchFamily="49" charset="-128"/>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747203606"/>
                  </a:ext>
                </a:extLst>
              </a:tr>
              <a:tr h="363275">
                <a:tc vMerge="1">
                  <a:txBody>
                    <a:bodyPr/>
                    <a:lstStyle/>
                    <a:p>
                      <a:endParaRPr lang="es-CO"/>
                    </a:p>
                  </a:txBody>
                  <a:tcPr/>
                </a:tc>
                <a:tc>
                  <a:txBody>
                    <a:bodyPr/>
                    <a:lstStyle/>
                    <a:p>
                      <a:pPr marL="68580" marR="594360">
                        <a:spcAft>
                          <a:spcPts val="0"/>
                        </a:spcAft>
                      </a:pPr>
                      <a:r>
                        <a:rPr lang="es-ES" sz="9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Universidad de La Guajira/Riohacha</a:t>
                      </a:r>
                      <a:endParaRPr lang="es-CO" sz="1000">
                        <a:effectLst/>
                        <a:latin typeface="Cambria" panose="02040503050406030204" pitchFamily="18" charset="0"/>
                        <a:ea typeface="MS Mincho" panose="02020609040205080304" pitchFamily="49" charset="-128"/>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2038927995"/>
                  </a:ext>
                </a:extLst>
              </a:tr>
              <a:tr h="186092">
                <a:tc vMerge="1">
                  <a:txBody>
                    <a:bodyPr/>
                    <a:lstStyle/>
                    <a:p>
                      <a:endParaRPr lang="es-CO"/>
                    </a:p>
                  </a:txBody>
                  <a:tcPr/>
                </a:tc>
                <a:tc>
                  <a:txBody>
                    <a:bodyPr/>
                    <a:lstStyle/>
                    <a:p>
                      <a:pPr marL="68580" marR="594360">
                        <a:spcAft>
                          <a:spcPts val="0"/>
                        </a:spcAft>
                      </a:pPr>
                      <a:r>
                        <a:rPr lang="es-ES" sz="9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Universidad de Córdoba/Montería</a:t>
                      </a:r>
                      <a:endParaRPr lang="es-CO" sz="1000" dirty="0">
                        <a:effectLst/>
                        <a:latin typeface="Cambria" panose="02040503050406030204" pitchFamily="18" charset="0"/>
                        <a:ea typeface="MS Mincho" panose="02020609040205080304" pitchFamily="49" charset="-128"/>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extLst>
                  <a:ext uri="{0D108BD9-81ED-4DB2-BD59-A6C34878D82A}">
                    <a16:rowId xmlns:a16="http://schemas.microsoft.com/office/drawing/2014/main" val="2056617259"/>
                  </a:ext>
                </a:extLst>
              </a:tr>
            </a:tbl>
          </a:graphicData>
        </a:graphic>
      </p:graphicFrame>
      <p:pic>
        <p:nvPicPr>
          <p:cNvPr id="7" name="Picture 2" descr="Aniversario 40: Galería Fotográfica">
            <a:extLst>
              <a:ext uri="{FF2B5EF4-FFF2-40B4-BE49-F238E27FC236}">
                <a16:creationId xmlns:a16="http://schemas.microsoft.com/office/drawing/2014/main" id="{4DDFCBBC-9EC6-00A2-FC80-EB9B20EBB1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1008" y="876153"/>
            <a:ext cx="5411723" cy="3403840"/>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6535764" y="4278782"/>
            <a:ext cx="5314335" cy="646331"/>
          </a:xfrm>
          <a:prstGeom prst="rect">
            <a:avLst/>
          </a:prstGeom>
          <a:solidFill>
            <a:schemeClr val="accent4"/>
          </a:solidFill>
        </p:spPr>
        <p:txBody>
          <a:bodyPr wrap="square" rtlCol="0">
            <a:spAutoFit/>
          </a:bodyPr>
          <a:lstStyle/>
          <a:p>
            <a:pPr algn="ctr"/>
            <a:r>
              <a:rPr lang="es-CO" b="1" dirty="0">
                <a:effectLst>
                  <a:outerShdw blurRad="38100" dist="38100" dir="2700000" algn="tl">
                    <a:srgbClr val="000000">
                      <a:alpha val="43137"/>
                    </a:srgbClr>
                  </a:outerShdw>
                </a:effectLst>
              </a:rPr>
              <a:t>UNIVERSIDAD DE SUCRE</a:t>
            </a:r>
          </a:p>
          <a:p>
            <a:pPr algn="ctr"/>
            <a:r>
              <a:rPr lang="es-CO" b="1" dirty="0">
                <a:effectLst>
                  <a:outerShdw blurRad="38100" dist="38100" dir="2700000" algn="tl">
                    <a:srgbClr val="000000">
                      <a:alpha val="43137"/>
                    </a:srgbClr>
                  </a:outerShdw>
                </a:effectLst>
              </a:rPr>
              <a:t>SEDE PRINCIPAL  SINCELEJO</a:t>
            </a:r>
          </a:p>
        </p:txBody>
      </p:sp>
    </p:spTree>
    <p:extLst>
      <p:ext uri="{BB962C8B-B14F-4D97-AF65-F5344CB8AC3E}">
        <p14:creationId xmlns:p14="http://schemas.microsoft.com/office/powerpoint/2010/main" val="26763703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0" y="-112203"/>
            <a:ext cx="12192000" cy="948164"/>
          </a:xfrm>
          <a:prstGeom prst="rect">
            <a:avLst/>
          </a:prstGeom>
        </p:spPr>
        <p:txBody>
          <a:bodyPr>
            <a:noAutofit/>
          </a:bodyPr>
          <a:lstStyle>
            <a:lvl1pPr algn="l" defTabSz="457200" rtl="0" eaLnBrk="1" latinLnBrk="0" hangingPunct="1">
              <a:spcBef>
                <a:spcPct val="0"/>
              </a:spcBef>
              <a:buNone/>
              <a:defRPr sz="2400" b="1" i="1" kern="1200">
                <a:solidFill>
                  <a:srgbClr val="000090"/>
                </a:solidFill>
                <a:effectLst>
                  <a:outerShdw blurRad="50800" dist="38100" dir="8100000" algn="tr" rotWithShape="0">
                    <a:prstClr val="black">
                      <a:alpha val="40000"/>
                    </a:prstClr>
                  </a:outerShdw>
                </a:effectLst>
                <a:latin typeface="Candara"/>
                <a:ea typeface="+mj-ea"/>
                <a:cs typeface="Candar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s-CO" sz="4800" i="0" dirty="0">
                <a:solidFill>
                  <a:schemeClr val="tx1"/>
                </a:solidFill>
                <a:effectLst>
                  <a:outerShdw blurRad="38100" dist="38100" dir="2700000" algn="tl">
                    <a:srgbClr val="000000">
                      <a:alpha val="43137"/>
                    </a:srgbClr>
                  </a:outerShdw>
                </a:effectLst>
                <a:latin typeface="+mj-lt"/>
                <a:cs typeface="+mj-cs"/>
              </a:rPr>
              <a:t>Características Distintivas del Programa</a:t>
            </a:r>
          </a:p>
        </p:txBody>
      </p:sp>
      <p:pic>
        <p:nvPicPr>
          <p:cNvPr id="12" name="Imagen 11">
            <a:extLst>
              <a:ext uri="{FF2B5EF4-FFF2-40B4-BE49-F238E27FC236}">
                <a16:creationId xmlns:a16="http://schemas.microsoft.com/office/drawing/2014/main" id="{2D8FC44F-86AD-4CC8-A36F-27379AFC5CF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28697" y="4958559"/>
            <a:ext cx="2982737" cy="1807284"/>
          </a:xfrm>
          <a:prstGeom prst="rect">
            <a:avLst/>
          </a:prstGeom>
          <a:noFill/>
          <a:ln>
            <a:noFill/>
          </a:ln>
        </p:spPr>
      </p:pic>
      <p:sp>
        <p:nvSpPr>
          <p:cNvPr id="3" name="CuadroTexto 2">
            <a:extLst>
              <a:ext uri="{FF2B5EF4-FFF2-40B4-BE49-F238E27FC236}">
                <a16:creationId xmlns:a16="http://schemas.microsoft.com/office/drawing/2014/main" id="{67FDEC0A-D929-CB0C-280C-49D4E3514623}"/>
              </a:ext>
            </a:extLst>
          </p:cNvPr>
          <p:cNvSpPr txBox="1"/>
          <p:nvPr/>
        </p:nvSpPr>
        <p:spPr>
          <a:xfrm>
            <a:off x="238823" y="641089"/>
            <a:ext cx="6702443" cy="6124754"/>
          </a:xfrm>
          <a:prstGeom prst="rect">
            <a:avLst/>
          </a:prstGeom>
          <a:solidFill>
            <a:schemeClr val="accent1"/>
          </a:solidFill>
        </p:spPr>
        <p:txBody>
          <a:bodyPr wrap="square">
            <a:spAutoFit/>
          </a:bodyPr>
          <a:lstStyle/>
          <a:p>
            <a:pPr marL="285750" indent="-285750" algn="just">
              <a:buFont typeface="Arial" panose="020B0604020202020204" pitchFamily="34" charset="0"/>
              <a:buChar char="•"/>
            </a:pPr>
            <a:r>
              <a:rPr lang="es-MX" sz="2800" dirty="0"/>
              <a:t>La estructura curricular del programa se divide por dos componentes: Componente de Formación Avanzada y Componente de Formación Investigativa. Estos componentes le permiten al estudiante desarrollar competencias cognoscitivas a través del desarrollo de teorías de la física de alto nivel, complementadas con un conjunto de actividades investigativas conducentes a resolver el problema planteado en una línea de investigación de la Maestría en Ciencias Físicas. </a:t>
            </a:r>
            <a:endParaRPr lang="es-CO" sz="2800" dirty="0"/>
          </a:p>
        </p:txBody>
      </p:sp>
      <p:pic>
        <p:nvPicPr>
          <p:cNvPr id="8" name="Picture 2" descr="Avalamos el informe técnico”: UdeC sobre supuesto plagio de estudio a  edificios | Plagio | EL UNIVERSAL - Cartagena | EL UNIVERSAL - Cartagena">
            <a:extLst>
              <a:ext uri="{FF2B5EF4-FFF2-40B4-BE49-F238E27FC236}">
                <a16:creationId xmlns:a16="http://schemas.microsoft.com/office/drawing/2014/main" id="{61CF0A68-B696-3230-E1DE-5D03A92087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971" y="791866"/>
            <a:ext cx="4803323" cy="3196393"/>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p:cNvSpPr txBox="1"/>
          <p:nvPr/>
        </p:nvSpPr>
        <p:spPr>
          <a:xfrm>
            <a:off x="7149853" y="4272196"/>
            <a:ext cx="4803323" cy="646331"/>
          </a:xfrm>
          <a:prstGeom prst="rect">
            <a:avLst/>
          </a:prstGeom>
          <a:solidFill>
            <a:schemeClr val="accent4"/>
          </a:solidFill>
        </p:spPr>
        <p:txBody>
          <a:bodyPr wrap="square" rtlCol="0">
            <a:spAutoFit/>
          </a:bodyPr>
          <a:lstStyle/>
          <a:p>
            <a:pPr algn="ctr"/>
            <a:r>
              <a:rPr lang="es-CO" b="1" dirty="0">
                <a:effectLst>
                  <a:outerShdw blurRad="38100" dist="38100" dir="2700000" algn="tl">
                    <a:srgbClr val="000000">
                      <a:alpha val="43137"/>
                    </a:srgbClr>
                  </a:outerShdw>
                </a:effectLst>
              </a:rPr>
              <a:t>UNIVERSIDAD DE CARTAGENA</a:t>
            </a:r>
          </a:p>
          <a:p>
            <a:pPr algn="ctr"/>
            <a:r>
              <a:rPr lang="es-CO" b="1" dirty="0">
                <a:effectLst>
                  <a:outerShdw blurRad="38100" dist="38100" dir="2700000" algn="tl">
                    <a:srgbClr val="000000">
                      <a:alpha val="43137"/>
                    </a:srgbClr>
                  </a:outerShdw>
                </a:effectLst>
              </a:rPr>
              <a:t>SEDE PRINCIPAL  CARTAGENA</a:t>
            </a:r>
          </a:p>
        </p:txBody>
      </p:sp>
    </p:spTree>
    <p:extLst>
      <p:ext uri="{BB962C8B-B14F-4D97-AF65-F5344CB8AC3E}">
        <p14:creationId xmlns:p14="http://schemas.microsoft.com/office/powerpoint/2010/main" val="842332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0" y="-112203"/>
            <a:ext cx="12192000" cy="948164"/>
          </a:xfrm>
          <a:prstGeom prst="rect">
            <a:avLst/>
          </a:prstGeom>
        </p:spPr>
        <p:txBody>
          <a:bodyPr>
            <a:noAutofit/>
          </a:bodyPr>
          <a:lstStyle>
            <a:lvl1pPr algn="l" defTabSz="457200" rtl="0" eaLnBrk="1" latinLnBrk="0" hangingPunct="1">
              <a:spcBef>
                <a:spcPct val="0"/>
              </a:spcBef>
              <a:buNone/>
              <a:defRPr sz="2400" b="1" i="1" kern="1200">
                <a:solidFill>
                  <a:srgbClr val="000090"/>
                </a:solidFill>
                <a:effectLst>
                  <a:outerShdw blurRad="50800" dist="38100" dir="8100000" algn="tr" rotWithShape="0">
                    <a:prstClr val="black">
                      <a:alpha val="40000"/>
                    </a:prstClr>
                  </a:outerShdw>
                </a:effectLst>
                <a:latin typeface="Candara"/>
                <a:ea typeface="+mj-ea"/>
                <a:cs typeface="Candara"/>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s-CO" sz="4800" i="0" dirty="0">
                <a:solidFill>
                  <a:schemeClr val="tx1"/>
                </a:solidFill>
                <a:effectLst>
                  <a:outerShdw blurRad="38100" dist="38100" dir="2700000" algn="tl">
                    <a:srgbClr val="000000">
                      <a:alpha val="43137"/>
                    </a:srgbClr>
                  </a:outerShdw>
                </a:effectLst>
                <a:latin typeface="+mj-lt"/>
                <a:cs typeface="+mj-cs"/>
              </a:rPr>
              <a:t>Características Distintivas del Programa</a:t>
            </a:r>
          </a:p>
        </p:txBody>
      </p:sp>
      <p:pic>
        <p:nvPicPr>
          <p:cNvPr id="12" name="Imagen 11">
            <a:extLst>
              <a:ext uri="{FF2B5EF4-FFF2-40B4-BE49-F238E27FC236}">
                <a16:creationId xmlns:a16="http://schemas.microsoft.com/office/drawing/2014/main" id="{2D8FC44F-86AD-4CC8-A36F-27379AFC5CF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92712" y="5001967"/>
            <a:ext cx="2737810" cy="1760424"/>
          </a:xfrm>
          <a:prstGeom prst="rect">
            <a:avLst/>
          </a:prstGeom>
          <a:noFill/>
          <a:ln>
            <a:noFill/>
          </a:ln>
        </p:spPr>
      </p:pic>
      <p:sp>
        <p:nvSpPr>
          <p:cNvPr id="3" name="CuadroTexto 2">
            <a:extLst>
              <a:ext uri="{FF2B5EF4-FFF2-40B4-BE49-F238E27FC236}">
                <a16:creationId xmlns:a16="http://schemas.microsoft.com/office/drawing/2014/main" id="{67FDEC0A-D929-CB0C-280C-49D4E3514623}"/>
              </a:ext>
            </a:extLst>
          </p:cNvPr>
          <p:cNvSpPr txBox="1"/>
          <p:nvPr/>
        </p:nvSpPr>
        <p:spPr>
          <a:xfrm>
            <a:off x="197276" y="835961"/>
            <a:ext cx="6181878" cy="4832092"/>
          </a:xfrm>
          <a:prstGeom prst="rect">
            <a:avLst/>
          </a:prstGeom>
          <a:solidFill>
            <a:schemeClr val="accent1"/>
          </a:solidFill>
        </p:spPr>
        <p:txBody>
          <a:bodyPr wrap="square">
            <a:spAutoFit/>
          </a:bodyPr>
          <a:lstStyle/>
          <a:p>
            <a:pPr marL="285750" indent="-285750" algn="just">
              <a:buFont typeface="Arial" panose="020B0604020202020204" pitchFamily="34" charset="0"/>
              <a:buChar char="•"/>
            </a:pPr>
            <a:r>
              <a:rPr lang="es-MX" sz="2800" dirty="0"/>
              <a:t>El plan de estudios está diseñado para que el estudiante desarrolle tres cursos obligatorios para un total de 12 créditos académicos que se constituyen en el 27 % de los créditos a cursar, y los demás cursos y actividades académicas están relacionadas con su trabajo de investigación, conformando el 73% restante de créditos académicos. </a:t>
            </a:r>
            <a:endParaRPr lang="es-CO" sz="2800" dirty="0"/>
          </a:p>
        </p:txBody>
      </p:sp>
      <p:pic>
        <p:nvPicPr>
          <p:cNvPr id="7" name="Picture 2" descr="Estudiantes de Uniguajira inician semestre de forma virtual - Otras  Ciudades - Colombia - ELTIEMPO.COM">
            <a:extLst>
              <a:ext uri="{FF2B5EF4-FFF2-40B4-BE49-F238E27FC236}">
                <a16:creationId xmlns:a16="http://schemas.microsoft.com/office/drawing/2014/main" id="{2A88560E-317B-E709-3DCA-1E8CEBB601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2382" y="835960"/>
            <a:ext cx="5145456" cy="3424067"/>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6497595" y="4355636"/>
            <a:ext cx="5281733" cy="646331"/>
          </a:xfrm>
          <a:prstGeom prst="rect">
            <a:avLst/>
          </a:prstGeom>
          <a:solidFill>
            <a:schemeClr val="accent4"/>
          </a:solidFill>
        </p:spPr>
        <p:txBody>
          <a:bodyPr wrap="square" rtlCol="0">
            <a:spAutoFit/>
          </a:bodyPr>
          <a:lstStyle/>
          <a:p>
            <a:pPr algn="ctr"/>
            <a:r>
              <a:rPr lang="es-CO" b="1" dirty="0">
                <a:effectLst>
                  <a:outerShdw blurRad="38100" dist="38100" dir="2700000" algn="tl">
                    <a:srgbClr val="000000">
                      <a:alpha val="43137"/>
                    </a:srgbClr>
                  </a:outerShdw>
                </a:effectLst>
              </a:rPr>
              <a:t>UNIVERSIDAD DE LA GUAJIRA</a:t>
            </a:r>
          </a:p>
          <a:p>
            <a:pPr algn="ctr"/>
            <a:r>
              <a:rPr lang="es-CO" b="1" dirty="0">
                <a:effectLst>
                  <a:outerShdw blurRad="38100" dist="38100" dir="2700000" algn="tl">
                    <a:srgbClr val="000000">
                      <a:alpha val="43137"/>
                    </a:srgbClr>
                  </a:outerShdw>
                </a:effectLst>
              </a:rPr>
              <a:t>SEDE PRINCIPAL  RIOHACHA</a:t>
            </a:r>
          </a:p>
        </p:txBody>
      </p:sp>
    </p:spTree>
    <p:extLst>
      <p:ext uri="{BB962C8B-B14F-4D97-AF65-F5344CB8AC3E}">
        <p14:creationId xmlns:p14="http://schemas.microsoft.com/office/powerpoint/2010/main" val="70900093"/>
      </p:ext>
    </p:extLst>
  </p:cSld>
  <p:clrMapOvr>
    <a:masterClrMapping/>
  </p:clrMapOvr>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1705</TotalTime>
  <Words>3120</Words>
  <Application>Microsoft Office PowerPoint</Application>
  <PresentationFormat>Panorámica</PresentationFormat>
  <Paragraphs>306</Paragraphs>
  <Slides>36</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36</vt:i4>
      </vt:variant>
    </vt:vector>
  </HeadingPairs>
  <TitlesOfParts>
    <vt:vector size="42" baseType="lpstr">
      <vt:lpstr>Arial</vt:lpstr>
      <vt:lpstr>Calibri</vt:lpstr>
      <vt:lpstr>Cambria</vt:lpstr>
      <vt:lpstr>Trebuchet MS</vt:lpstr>
      <vt:lpstr>Wingdings 3</vt:lpstr>
      <vt:lpstr>Faceta</vt:lpstr>
      <vt:lpstr>Presentación de PowerPoint</vt:lpstr>
      <vt:lpstr>Comité de Autoevaluación del Programa</vt:lpstr>
      <vt:lpstr>Contenido del PEP</vt:lpstr>
      <vt:lpstr>Contenido del PEP</vt:lpstr>
      <vt:lpstr>Contenido del PEP</vt:lpstr>
      <vt:lpstr>Introducción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Ponderación</dc:title>
  <dc:creator>Neil Torres Lopez</dc:creator>
  <cp:lastModifiedBy>Neil Torres López</cp:lastModifiedBy>
  <cp:revision>151</cp:revision>
  <dcterms:created xsi:type="dcterms:W3CDTF">2016-05-18T13:43:59Z</dcterms:created>
  <dcterms:modified xsi:type="dcterms:W3CDTF">2023-03-17T20:56:49Z</dcterms:modified>
</cp:coreProperties>
</file>